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5168" r:id="rId3"/>
    <p:sldId id="285" r:id="rId4"/>
    <p:sldId id="5190" r:id="rId5"/>
    <p:sldId id="5229" r:id="rId6"/>
    <p:sldId id="5230" r:id="rId7"/>
    <p:sldId id="5231" r:id="rId8"/>
    <p:sldId id="5232" r:id="rId9"/>
    <p:sldId id="5233" r:id="rId10"/>
    <p:sldId id="5234" r:id="rId11"/>
    <p:sldId id="5235" r:id="rId12"/>
    <p:sldId id="5215" r:id="rId13"/>
    <p:sldId id="5217" r:id="rId14"/>
    <p:sldId id="5236" r:id="rId15"/>
    <p:sldId id="5237" r:id="rId16"/>
    <p:sldId id="5238" r:id="rId17"/>
    <p:sldId id="5239" r:id="rId18"/>
    <p:sldId id="5240" r:id="rId19"/>
    <p:sldId id="5241" r:id="rId20"/>
    <p:sldId id="5242" r:id="rId21"/>
    <p:sldId id="5218" r:id="rId22"/>
    <p:sldId id="5219" r:id="rId23"/>
    <p:sldId id="5205" r:id="rId24"/>
    <p:sldId id="5203" r:id="rId25"/>
    <p:sldId id="5243" r:id="rId26"/>
    <p:sldId id="5244" r:id="rId27"/>
    <p:sldId id="5245" r:id="rId28"/>
    <p:sldId id="5246" r:id="rId29"/>
    <p:sldId id="5247" r:id="rId30"/>
    <p:sldId id="5252" r:id="rId31"/>
    <p:sldId id="5248" r:id="rId32"/>
    <p:sldId id="5249" r:id="rId33"/>
    <p:sldId id="5250" r:id="rId34"/>
    <p:sldId id="5251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o Sergio" initials="PS" lastIdx="1" clrIdx="0">
    <p:extLst>
      <p:ext uri="{19B8F6BF-5375-455C-9EA6-DF929625EA0E}">
        <p15:presenceInfo xmlns:p15="http://schemas.microsoft.com/office/powerpoint/2012/main" userId="27f667bc604f8a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824EF-27F3-4227-BA6E-B48272F92946}" type="doc">
      <dgm:prSet loTypeId="urn:microsoft.com/office/officeart/2005/8/layout/h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7D24EE1B-5076-435C-9CB3-F7EF5325AF3F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Tipos de dados</a:t>
          </a:r>
        </a:p>
      </dgm:t>
    </dgm:pt>
    <dgm:pt modelId="{274F3D74-F4F3-490A-BBEF-5BAD6B3D54B1}" type="parTrans" cxnId="{3BD66C40-452D-4826-B6C6-E5BDFB1597D1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04F2F5-F568-40CC-9783-3E4F750983D2}" type="sibTrans" cxnId="{3BD66C40-452D-4826-B6C6-E5BDFB1597D1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50982D-B951-48F6-B349-64449AA50B93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algn="ctr"/>
          <a:r>
            <a:rPr lang="pt-BR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Numéricos</a:t>
          </a:r>
        </a:p>
      </dgm:t>
    </dgm:pt>
    <dgm:pt modelId="{03915948-2945-4735-BD37-2939CF6F2B19}" type="parTrans" cxnId="{4536D03F-3336-4689-931A-E04AA969E736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F941FF-E684-4774-9FF7-7904AF1BFC98}" type="sibTrans" cxnId="{4536D03F-3336-4689-931A-E04AA969E736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492CFC-9D67-482F-8C69-C9CF805DE332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algn="ctr"/>
          <a:r>
            <a:rPr lang="pt-BR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Categóricos</a:t>
          </a:r>
        </a:p>
      </dgm:t>
    </dgm:pt>
    <dgm:pt modelId="{67FD0068-E576-4F87-AC82-D757575E02C3}" type="parTrans" cxnId="{F8C82010-63F0-46D9-9268-66008924D877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182CEF-3ABD-4C7A-80D8-2302AFC69F0E}" type="sibTrans" cxnId="{F8C82010-63F0-46D9-9268-66008924D877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89A307-BF9E-4271-9C34-4BD978B759FB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Tendência Central e Dispersão</a:t>
          </a:r>
        </a:p>
      </dgm:t>
    </dgm:pt>
    <dgm:pt modelId="{4F7A15FE-B64B-4F5F-999D-F03DC9FC5523}" type="parTrans" cxnId="{3B93BAB7-8EFF-473A-9D04-EE8CE113A83B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CF7458-DBD9-4495-A60D-0B592E904C40}" type="sibTrans" cxnId="{3B93BAB7-8EFF-473A-9D04-EE8CE113A83B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EB4445-CD3B-4470-84E2-C0122FCE7B48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Média</a:t>
          </a:r>
        </a:p>
      </dgm:t>
    </dgm:pt>
    <dgm:pt modelId="{46B1C1B9-64CD-4ED3-88FC-5C4B07F409C4}" type="parTrans" cxnId="{D7A9AFA7-1A39-4496-86A3-F91C2B74D95A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42415A-CD6D-4FB6-901F-02A8E2E65AB7}" type="sibTrans" cxnId="{D7A9AFA7-1A39-4496-86A3-F91C2B74D95A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8E3625-B2FD-4131-87C1-E77A55B47F31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Mediana</a:t>
          </a:r>
        </a:p>
      </dgm:t>
    </dgm:pt>
    <dgm:pt modelId="{B3603495-4ABD-4B23-A34A-D0391A0A64D3}" type="parTrans" cxnId="{DD6A1F08-00B7-4FC4-8E09-AF978C8E0770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400275-24B3-4A90-BBCF-854644683B6E}" type="sibTrans" cxnId="{DD6A1F08-00B7-4FC4-8E09-AF978C8E0770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DB709E-F977-471F-9082-ABAFDA8ED088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Outros</a:t>
          </a:r>
          <a:endParaRPr lang="pt-BR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FCCE9-BE2F-40A0-9D8D-893C30C36B9D}" type="parTrans" cxnId="{CC095FCC-99A3-43C3-98B9-0A341F234472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F1121F-55A5-4F98-B7B9-4A0352901C54}" type="sibTrans" cxnId="{CC095FCC-99A3-43C3-98B9-0A341F234472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E43EBE-3B58-4B1A-9C83-BD508A649D9C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Moda</a:t>
          </a:r>
        </a:p>
      </dgm:t>
    </dgm:pt>
    <dgm:pt modelId="{43C8C6FF-2BE9-4F32-B951-E973D13BF15C}" type="parTrans" cxnId="{9F5F5392-447E-4B28-8B8E-162DCB2783E5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4B33C-9696-48BE-BC3D-3916DD2CD926}" type="sibTrans" cxnId="{9F5F5392-447E-4B28-8B8E-162DCB2783E5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A223A1-1F45-4589-A7BA-30B8358D8695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Probabilidade</a:t>
          </a:r>
        </a:p>
      </dgm:t>
    </dgm:pt>
    <dgm:pt modelId="{99F9F367-573A-43E3-A6B3-7E1F79A9F586}" type="parTrans" cxnId="{0094ED7A-70D8-4506-8947-944538988A08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5194AA-EC48-448C-B03D-982CA787C42D}" type="sibTrans" cxnId="{0094ED7A-70D8-4506-8947-944538988A08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9B11E6-EDEE-4B24-ACBA-74B589DD71D4}">
      <dgm:prSet phldrT="[Texto]" custT="1"/>
      <dgm:spPr/>
      <dgm:t>
        <a:bodyPr/>
        <a:lstStyle/>
        <a:p>
          <a:r>
            <a:rPr lang="pt-BR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Álgebra Linear</a:t>
          </a:r>
        </a:p>
      </dgm:t>
    </dgm:pt>
    <dgm:pt modelId="{CCDF1A2E-C995-4A28-82D7-4C74E059E255}" type="parTrans" cxnId="{63458843-994D-4BE1-A483-8A44E9ACFC8A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4B5F6E-3B62-419B-89E8-DFBB74FB06DE}" type="sibTrans" cxnId="{63458843-994D-4BE1-A483-8A44E9ACFC8A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6A7E69-3E4C-4F34-A0D2-D8B6BB57867C}">
      <dgm:prSet phldrT="[Texto]" custT="1"/>
      <dgm:spPr/>
      <dgm:t>
        <a:bodyPr anchor="ctr"/>
        <a:lstStyle/>
        <a:p>
          <a:pPr algn="ctr"/>
          <a:r>
            <a:rPr lang="pt-BR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Matriz</a:t>
          </a:r>
        </a:p>
      </dgm:t>
    </dgm:pt>
    <dgm:pt modelId="{F55FBA94-2417-490A-824A-0EFE1E323EFE}" type="parTrans" cxnId="{3391EE84-EAB7-43DF-9632-079C77E7850F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32015C-F732-4576-9C8A-054CA6AF792E}" type="sibTrans" cxnId="{3391EE84-EAB7-43DF-9632-079C77E7850F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422261-2793-4401-B371-F4C8CE5DB383}">
      <dgm:prSet phldrT="[Texto]" custT="1"/>
      <dgm:spPr/>
      <dgm:t>
        <a:bodyPr anchor="ctr"/>
        <a:lstStyle/>
        <a:p>
          <a:pPr algn="ctr"/>
          <a:r>
            <a:rPr lang="pt-BR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Vetores</a:t>
          </a:r>
        </a:p>
      </dgm:t>
    </dgm:pt>
    <dgm:pt modelId="{8AFBF076-007C-4CBA-8F44-507DAFE134E0}" type="parTrans" cxnId="{073B2B43-7CB8-4660-A3AB-5C0451E75CD5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7DC548-2A15-4044-AAEF-E4471841BB54}" type="sibTrans" cxnId="{073B2B43-7CB8-4660-A3AB-5C0451E75CD5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2C592D-6C7A-4F88-82F4-E2E4C82B7AEF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Variância</a:t>
          </a:r>
        </a:p>
      </dgm:t>
    </dgm:pt>
    <dgm:pt modelId="{035ED5B8-1E3F-446A-BDB6-29E81A256AE2}" type="sibTrans" cxnId="{9476145C-FB77-4F8D-A47B-B8189903A8CA}">
      <dgm:prSet/>
      <dgm:spPr/>
      <dgm:t>
        <a:bodyPr/>
        <a:lstStyle/>
        <a:p>
          <a:endParaRPr lang="pt-BR"/>
        </a:p>
      </dgm:t>
    </dgm:pt>
    <dgm:pt modelId="{FB4E7B58-F6A5-4FA7-BD88-73D7E1E8620F}" type="parTrans" cxnId="{9476145C-FB77-4F8D-A47B-B8189903A8CA}">
      <dgm:prSet/>
      <dgm:spPr/>
      <dgm:t>
        <a:bodyPr/>
        <a:lstStyle/>
        <a:p>
          <a:endParaRPr lang="pt-BR"/>
        </a:p>
      </dgm:t>
    </dgm:pt>
    <dgm:pt modelId="{7C1EC63A-C655-4665-9B6D-63CE41CD8CCF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Desvio Padrão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529DCE-D521-4B27-A1B5-A4FAC096A4EC}" type="parTrans" cxnId="{6AACC0E5-0CD1-4D0E-85C1-91FD30D61184}">
      <dgm:prSet/>
      <dgm:spPr/>
      <dgm:t>
        <a:bodyPr/>
        <a:lstStyle/>
        <a:p>
          <a:endParaRPr lang="pt-BR"/>
        </a:p>
      </dgm:t>
    </dgm:pt>
    <dgm:pt modelId="{6CB8D529-FBAE-4CB5-91BA-CBEDF39B56C1}" type="sibTrans" cxnId="{6AACC0E5-0CD1-4D0E-85C1-91FD30D61184}">
      <dgm:prSet/>
      <dgm:spPr/>
      <dgm:t>
        <a:bodyPr/>
        <a:lstStyle/>
        <a:p>
          <a:endParaRPr lang="pt-BR"/>
        </a:p>
      </dgm:t>
    </dgm:pt>
    <dgm:pt modelId="{B0E3F3B1-8CD8-4DC9-94BB-6354788301A8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Amplitude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27891C-5815-4207-AB00-BA616918FC9C}" type="parTrans" cxnId="{4BD684E6-C89E-4466-A646-10F33972F7FB}">
      <dgm:prSet/>
      <dgm:spPr/>
      <dgm:t>
        <a:bodyPr/>
        <a:lstStyle/>
        <a:p>
          <a:endParaRPr lang="pt-BR"/>
        </a:p>
      </dgm:t>
    </dgm:pt>
    <dgm:pt modelId="{250899CF-9693-4EEC-825B-90E3B883CF52}" type="sibTrans" cxnId="{4BD684E6-C89E-4466-A646-10F33972F7FB}">
      <dgm:prSet/>
      <dgm:spPr/>
      <dgm:t>
        <a:bodyPr/>
        <a:lstStyle/>
        <a:p>
          <a:endParaRPr lang="pt-BR"/>
        </a:p>
      </dgm:t>
    </dgm:pt>
    <dgm:pt modelId="{474A1023-D9B6-4255-A7E1-DE0EB1D155B0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Correlação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C76F4D-7852-44C0-B22E-E20E979FD598}" type="parTrans" cxnId="{1EBA4ED0-5F99-4560-AE90-F00EAF93C1DF}">
      <dgm:prSet/>
      <dgm:spPr/>
      <dgm:t>
        <a:bodyPr/>
        <a:lstStyle/>
        <a:p>
          <a:endParaRPr lang="pt-BR"/>
        </a:p>
      </dgm:t>
    </dgm:pt>
    <dgm:pt modelId="{464C789C-D8D8-43FC-A102-D0C655550874}" type="sibTrans" cxnId="{1EBA4ED0-5F99-4560-AE90-F00EAF93C1DF}">
      <dgm:prSet/>
      <dgm:spPr/>
      <dgm:t>
        <a:bodyPr/>
        <a:lstStyle/>
        <a:p>
          <a:endParaRPr lang="pt-BR"/>
        </a:p>
      </dgm:t>
    </dgm:pt>
    <dgm:pt modelId="{54EFC593-6F16-4AAD-8192-776F0E051831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Testes de hipóteses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2B646D-A03E-441E-80B7-61866383D65A}" type="parTrans" cxnId="{2E4B844F-6588-406F-878A-990B9889A2E1}">
      <dgm:prSet/>
      <dgm:spPr/>
      <dgm:t>
        <a:bodyPr/>
        <a:lstStyle/>
        <a:p>
          <a:endParaRPr lang="pt-BR"/>
        </a:p>
      </dgm:t>
    </dgm:pt>
    <dgm:pt modelId="{BC3ABC3C-D721-4DEB-A62E-F28EDEE7D08C}" type="sibTrans" cxnId="{2E4B844F-6588-406F-878A-990B9889A2E1}">
      <dgm:prSet/>
      <dgm:spPr/>
      <dgm:t>
        <a:bodyPr/>
        <a:lstStyle/>
        <a:p>
          <a:endParaRPr lang="pt-BR"/>
        </a:p>
      </dgm:t>
    </dgm:pt>
    <dgm:pt modelId="{BBEFBA1B-F655-4A52-B416-BE3BE751B032}">
      <dgm:prSet phldrT="[Texto]" custT="1"/>
      <dgm:spPr/>
      <dgm:t>
        <a:bodyPr/>
        <a:lstStyle/>
        <a:p>
          <a:r>
            <a:rPr lang="pt-BR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Otimização</a:t>
          </a:r>
          <a:endParaRPr lang="pt-BR" sz="27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A7AB67-5FDF-4286-BD65-2CFA6BBD7C95}" type="parTrans" cxnId="{E71D4864-57D4-4D47-BD85-1D536E4A7D4D}">
      <dgm:prSet/>
      <dgm:spPr/>
      <dgm:t>
        <a:bodyPr/>
        <a:lstStyle/>
        <a:p>
          <a:endParaRPr lang="pt-BR"/>
        </a:p>
      </dgm:t>
    </dgm:pt>
    <dgm:pt modelId="{791993B2-0C56-45A3-BCA0-827C2D0A3637}" type="sibTrans" cxnId="{E71D4864-57D4-4D47-BD85-1D536E4A7D4D}">
      <dgm:prSet/>
      <dgm:spPr/>
      <dgm:t>
        <a:bodyPr/>
        <a:lstStyle/>
        <a:p>
          <a:endParaRPr lang="pt-BR"/>
        </a:p>
      </dgm:t>
    </dgm:pt>
    <dgm:pt modelId="{BC416738-4A4F-444C-8153-95C5B4174B05}">
      <dgm:prSet custT="1"/>
      <dgm:spPr/>
      <dgm:t>
        <a:bodyPr anchor="ctr"/>
        <a:lstStyle/>
        <a:p>
          <a:pPr algn="ctr"/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Funções de custo</a:t>
          </a:r>
        </a:p>
      </dgm:t>
    </dgm:pt>
    <dgm:pt modelId="{318CDCBA-2B80-4692-97A5-CEF12407CCF3}" type="parTrans" cxnId="{59C85FD9-769F-4C03-BC6A-EA72D024887E}">
      <dgm:prSet/>
      <dgm:spPr/>
      <dgm:t>
        <a:bodyPr/>
        <a:lstStyle/>
        <a:p>
          <a:endParaRPr lang="pt-BR"/>
        </a:p>
      </dgm:t>
    </dgm:pt>
    <dgm:pt modelId="{3DDBEC19-EFC9-44D2-9F95-6915BA4B4EDB}" type="sibTrans" cxnId="{59C85FD9-769F-4C03-BC6A-EA72D024887E}">
      <dgm:prSet/>
      <dgm:spPr/>
      <dgm:t>
        <a:bodyPr/>
        <a:lstStyle/>
        <a:p>
          <a:endParaRPr lang="pt-BR"/>
        </a:p>
      </dgm:t>
    </dgm:pt>
    <dgm:pt modelId="{34D969C4-661B-450B-BC7C-9883D76D3B14}" type="pres">
      <dgm:prSet presAssocID="{033824EF-27F3-4227-BA6E-B48272F92946}" presName="Name0" presStyleCnt="0">
        <dgm:presLayoutVars>
          <dgm:dir/>
          <dgm:animLvl val="lvl"/>
          <dgm:resizeHandles val="exact"/>
        </dgm:presLayoutVars>
      </dgm:prSet>
      <dgm:spPr/>
    </dgm:pt>
    <dgm:pt modelId="{8D1700A4-589D-4EAF-B758-BAE3D7CB4873}" type="pres">
      <dgm:prSet presAssocID="{7D24EE1B-5076-435C-9CB3-F7EF5325AF3F}" presName="composite" presStyleCnt="0"/>
      <dgm:spPr/>
    </dgm:pt>
    <dgm:pt modelId="{7079E13E-6F8D-419B-9649-B566FD1CEBD2}" type="pres">
      <dgm:prSet presAssocID="{7D24EE1B-5076-435C-9CB3-F7EF5325AF3F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598C6809-776F-4230-9F01-239F4A3E11C3}" type="pres">
      <dgm:prSet presAssocID="{7D24EE1B-5076-435C-9CB3-F7EF5325AF3F}" presName="desTx" presStyleLbl="alignAccFollowNode1" presStyleIdx="0" presStyleCnt="5">
        <dgm:presLayoutVars>
          <dgm:bulletEnabled val="1"/>
        </dgm:presLayoutVars>
      </dgm:prSet>
      <dgm:spPr/>
    </dgm:pt>
    <dgm:pt modelId="{6C54C0E7-8B23-44E2-906A-D288B6660801}" type="pres">
      <dgm:prSet presAssocID="{CA04F2F5-F568-40CC-9783-3E4F750983D2}" presName="space" presStyleCnt="0"/>
      <dgm:spPr/>
    </dgm:pt>
    <dgm:pt modelId="{DEFB33D7-3C77-4D99-93A6-CD97FC426308}" type="pres">
      <dgm:prSet presAssocID="{CA89A307-BF9E-4271-9C34-4BD978B759FB}" presName="composite" presStyleCnt="0"/>
      <dgm:spPr/>
    </dgm:pt>
    <dgm:pt modelId="{E1D8F204-C7A7-4828-B49A-266C31E0A915}" type="pres">
      <dgm:prSet presAssocID="{CA89A307-BF9E-4271-9C34-4BD978B759FB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10160F5-F0E8-4F1D-8BF6-1F8174331997}" type="pres">
      <dgm:prSet presAssocID="{CA89A307-BF9E-4271-9C34-4BD978B759FB}" presName="desTx" presStyleLbl="alignAccFollowNode1" presStyleIdx="1" presStyleCnt="5">
        <dgm:presLayoutVars>
          <dgm:bulletEnabled val="1"/>
        </dgm:presLayoutVars>
      </dgm:prSet>
      <dgm:spPr/>
    </dgm:pt>
    <dgm:pt modelId="{CF477433-0CE4-46E3-B5E6-43FDB2EB91E8}" type="pres">
      <dgm:prSet presAssocID="{F3CF7458-DBD9-4495-A60D-0B592E904C40}" presName="space" presStyleCnt="0"/>
      <dgm:spPr/>
    </dgm:pt>
    <dgm:pt modelId="{6BD481DD-268B-4CE6-8D41-5DBD4E54F37C}" type="pres">
      <dgm:prSet presAssocID="{BADB709E-F977-471F-9082-ABAFDA8ED088}" presName="composite" presStyleCnt="0"/>
      <dgm:spPr/>
    </dgm:pt>
    <dgm:pt modelId="{59063AA8-9041-4A07-AFDD-C82CE84B6F02}" type="pres">
      <dgm:prSet presAssocID="{BADB709E-F977-471F-9082-ABAFDA8ED08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577D851C-9265-4145-940B-448968D477DE}" type="pres">
      <dgm:prSet presAssocID="{BADB709E-F977-471F-9082-ABAFDA8ED088}" presName="desTx" presStyleLbl="alignAccFollowNode1" presStyleIdx="2" presStyleCnt="5">
        <dgm:presLayoutVars>
          <dgm:bulletEnabled val="1"/>
        </dgm:presLayoutVars>
      </dgm:prSet>
      <dgm:spPr/>
    </dgm:pt>
    <dgm:pt modelId="{9FD91242-16D9-401A-8418-1BA190DE90D4}" type="pres">
      <dgm:prSet presAssocID="{E9F1121F-55A5-4F98-B7B9-4A0352901C54}" presName="space" presStyleCnt="0"/>
      <dgm:spPr/>
    </dgm:pt>
    <dgm:pt modelId="{BD9E4CB6-672F-4F4E-8AE5-F587BC017421}" type="pres">
      <dgm:prSet presAssocID="{369B11E6-EDEE-4B24-ACBA-74B589DD71D4}" presName="composite" presStyleCnt="0"/>
      <dgm:spPr/>
    </dgm:pt>
    <dgm:pt modelId="{9E3F4041-8C28-41CB-BF09-28C7177E63EB}" type="pres">
      <dgm:prSet presAssocID="{369B11E6-EDEE-4B24-ACBA-74B589DD71D4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C56C333-B5D7-435F-B255-E9A5CC2D3431}" type="pres">
      <dgm:prSet presAssocID="{369B11E6-EDEE-4B24-ACBA-74B589DD71D4}" presName="desTx" presStyleLbl="alignAccFollowNode1" presStyleIdx="3" presStyleCnt="5">
        <dgm:presLayoutVars>
          <dgm:bulletEnabled val="1"/>
        </dgm:presLayoutVars>
      </dgm:prSet>
      <dgm:spPr/>
    </dgm:pt>
    <dgm:pt modelId="{BE0FCC42-BF42-4C6E-AB43-66E0A2EBF717}" type="pres">
      <dgm:prSet presAssocID="{254B5F6E-3B62-419B-89E8-DFBB74FB06DE}" presName="space" presStyleCnt="0"/>
      <dgm:spPr/>
    </dgm:pt>
    <dgm:pt modelId="{F61C6995-3A5E-4F64-A9C7-C4D40B0B0DAF}" type="pres">
      <dgm:prSet presAssocID="{BBEFBA1B-F655-4A52-B416-BE3BE751B032}" presName="composite" presStyleCnt="0"/>
      <dgm:spPr/>
    </dgm:pt>
    <dgm:pt modelId="{1CB8E531-B4D7-4D12-A95A-F6A91AFAAF42}" type="pres">
      <dgm:prSet presAssocID="{BBEFBA1B-F655-4A52-B416-BE3BE751B032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B58644F-1592-4BF2-8AD7-3ECCD4E06FD2}" type="pres">
      <dgm:prSet presAssocID="{BBEFBA1B-F655-4A52-B416-BE3BE751B032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DD6A1F08-00B7-4FC4-8E09-AF978C8E0770}" srcId="{CA89A307-BF9E-4271-9C34-4BD978B759FB}" destId="{FD8E3625-B2FD-4131-87C1-E77A55B47F31}" srcOrd="1" destOrd="0" parTransId="{B3603495-4ABD-4B23-A34A-D0391A0A64D3}" sibTransId="{6A400275-24B3-4A90-BBCF-854644683B6E}"/>
    <dgm:cxn modelId="{F8C82010-63F0-46D9-9268-66008924D877}" srcId="{7D24EE1B-5076-435C-9CB3-F7EF5325AF3F}" destId="{8C492CFC-9D67-482F-8C69-C9CF805DE332}" srcOrd="1" destOrd="0" parTransId="{67FD0068-E576-4F87-AC82-D757575E02C3}" sibTransId="{B8182CEF-3ABD-4C7A-80D8-2302AFC69F0E}"/>
    <dgm:cxn modelId="{D749A113-20EC-4253-840E-D704212F21E7}" type="presOf" srcId="{7C1EC63A-C655-4665-9B6D-63CE41CD8CCF}" destId="{C10160F5-F0E8-4F1D-8BF6-1F8174331997}" srcOrd="0" destOrd="4" presId="urn:microsoft.com/office/officeart/2005/8/layout/hList1"/>
    <dgm:cxn modelId="{D9BBEC14-0332-41DC-A444-86FAEAE43C03}" type="presOf" srcId="{8C492CFC-9D67-482F-8C69-C9CF805DE332}" destId="{598C6809-776F-4230-9F01-239F4A3E11C3}" srcOrd="0" destOrd="1" presId="urn:microsoft.com/office/officeart/2005/8/layout/hList1"/>
    <dgm:cxn modelId="{2212C13D-85C4-4663-9EF8-BFBD3DD31AA9}" type="presOf" srcId="{DEA223A1-1F45-4589-A7BA-30B8358D8695}" destId="{577D851C-9265-4145-940B-448968D477DE}" srcOrd="0" destOrd="0" presId="urn:microsoft.com/office/officeart/2005/8/layout/hList1"/>
    <dgm:cxn modelId="{4536D03F-3336-4689-931A-E04AA969E736}" srcId="{7D24EE1B-5076-435C-9CB3-F7EF5325AF3F}" destId="{6A50982D-B951-48F6-B349-64449AA50B93}" srcOrd="0" destOrd="0" parTransId="{03915948-2945-4735-BD37-2939CF6F2B19}" sibTransId="{EAF941FF-E684-4774-9FF7-7904AF1BFC98}"/>
    <dgm:cxn modelId="{8E6AF33F-4A94-4B33-90FA-D9FA191EA76E}" type="presOf" srcId="{03EB4445-CD3B-4470-84E2-C0122FCE7B48}" destId="{C10160F5-F0E8-4F1D-8BF6-1F8174331997}" srcOrd="0" destOrd="0" presId="urn:microsoft.com/office/officeart/2005/8/layout/hList1"/>
    <dgm:cxn modelId="{3BD66C40-452D-4826-B6C6-E5BDFB1597D1}" srcId="{033824EF-27F3-4227-BA6E-B48272F92946}" destId="{7D24EE1B-5076-435C-9CB3-F7EF5325AF3F}" srcOrd="0" destOrd="0" parTransId="{274F3D74-F4F3-490A-BBEF-5BAD6B3D54B1}" sibTransId="{CA04F2F5-F568-40CC-9783-3E4F750983D2}"/>
    <dgm:cxn modelId="{9476145C-FB77-4F8D-A47B-B8189903A8CA}" srcId="{CA89A307-BF9E-4271-9C34-4BD978B759FB}" destId="{172C592D-6C7A-4F88-82F4-E2E4C82B7AEF}" srcOrd="3" destOrd="0" parTransId="{FB4E7B58-F6A5-4FA7-BD88-73D7E1E8620F}" sibTransId="{035ED5B8-1E3F-446A-BDB6-29E81A256AE2}"/>
    <dgm:cxn modelId="{073B2B43-7CB8-4660-A3AB-5C0451E75CD5}" srcId="{369B11E6-EDEE-4B24-ACBA-74B589DD71D4}" destId="{C6422261-2793-4401-B371-F4C8CE5DB383}" srcOrd="0" destOrd="0" parTransId="{8AFBF076-007C-4CBA-8F44-507DAFE134E0}" sibTransId="{047DC548-2A15-4044-AAEF-E4471841BB54}"/>
    <dgm:cxn modelId="{63458843-994D-4BE1-A483-8A44E9ACFC8A}" srcId="{033824EF-27F3-4227-BA6E-B48272F92946}" destId="{369B11E6-EDEE-4B24-ACBA-74B589DD71D4}" srcOrd="3" destOrd="0" parTransId="{CCDF1A2E-C995-4A28-82D7-4C74E059E255}" sibTransId="{254B5F6E-3B62-419B-89E8-DFBB74FB06DE}"/>
    <dgm:cxn modelId="{E71D4864-57D4-4D47-BD85-1D536E4A7D4D}" srcId="{033824EF-27F3-4227-BA6E-B48272F92946}" destId="{BBEFBA1B-F655-4A52-B416-BE3BE751B032}" srcOrd="4" destOrd="0" parTransId="{F0A7AB67-5FDF-4286-BD65-2CFA6BBD7C95}" sibTransId="{791993B2-0C56-45A3-BCA0-827C2D0A3637}"/>
    <dgm:cxn modelId="{466B8C49-1FD7-418C-97F7-67E2A0E1FF3F}" type="presOf" srcId="{B0E3F3B1-8CD8-4DC9-94BB-6354788301A8}" destId="{C10160F5-F0E8-4F1D-8BF6-1F8174331997}" srcOrd="0" destOrd="5" presId="urn:microsoft.com/office/officeart/2005/8/layout/hList1"/>
    <dgm:cxn modelId="{7416BF4E-9184-4DF7-ABB1-843CBBB70BE7}" type="presOf" srcId="{FD8E3625-B2FD-4131-87C1-E77A55B47F31}" destId="{C10160F5-F0E8-4F1D-8BF6-1F8174331997}" srcOrd="0" destOrd="1" presId="urn:microsoft.com/office/officeart/2005/8/layout/hList1"/>
    <dgm:cxn modelId="{C70D6F6F-95A9-44BE-87C5-DA5C5856062F}" type="presOf" srcId="{033824EF-27F3-4227-BA6E-B48272F92946}" destId="{34D969C4-661B-450B-BC7C-9883D76D3B14}" srcOrd="0" destOrd="0" presId="urn:microsoft.com/office/officeart/2005/8/layout/hList1"/>
    <dgm:cxn modelId="{2E4B844F-6588-406F-878A-990B9889A2E1}" srcId="{BADB709E-F977-471F-9082-ABAFDA8ED088}" destId="{54EFC593-6F16-4AAD-8192-776F0E051831}" srcOrd="2" destOrd="0" parTransId="{6E2B646D-A03E-441E-80B7-61866383D65A}" sibTransId="{BC3ABC3C-D721-4DEB-A62E-F28EDEE7D08C}"/>
    <dgm:cxn modelId="{DD170A70-5F3B-45D2-8A46-277A9A99F74F}" type="presOf" srcId="{369B11E6-EDEE-4B24-ACBA-74B589DD71D4}" destId="{9E3F4041-8C28-41CB-BF09-28C7177E63EB}" srcOrd="0" destOrd="0" presId="urn:microsoft.com/office/officeart/2005/8/layout/hList1"/>
    <dgm:cxn modelId="{7241D874-895B-462D-AECA-32056A8E790E}" type="presOf" srcId="{172C592D-6C7A-4F88-82F4-E2E4C82B7AEF}" destId="{C10160F5-F0E8-4F1D-8BF6-1F8174331997}" srcOrd="0" destOrd="3" presId="urn:microsoft.com/office/officeart/2005/8/layout/hList1"/>
    <dgm:cxn modelId="{A9C04478-8529-4365-BBE2-1BA178EC6E88}" type="presOf" srcId="{C6422261-2793-4401-B371-F4C8CE5DB383}" destId="{8C56C333-B5D7-435F-B255-E9A5CC2D3431}" srcOrd="0" destOrd="0" presId="urn:microsoft.com/office/officeart/2005/8/layout/hList1"/>
    <dgm:cxn modelId="{D3E71879-3CE9-46C7-9F4C-E056D72850F7}" type="presOf" srcId="{BBEFBA1B-F655-4A52-B416-BE3BE751B032}" destId="{1CB8E531-B4D7-4D12-A95A-F6A91AFAAF42}" srcOrd="0" destOrd="0" presId="urn:microsoft.com/office/officeart/2005/8/layout/hList1"/>
    <dgm:cxn modelId="{0094ED7A-70D8-4506-8947-944538988A08}" srcId="{BADB709E-F977-471F-9082-ABAFDA8ED088}" destId="{DEA223A1-1F45-4589-A7BA-30B8358D8695}" srcOrd="0" destOrd="0" parTransId="{99F9F367-573A-43E3-A6B3-7E1F79A9F586}" sibTransId="{225194AA-EC48-448C-B03D-982CA787C42D}"/>
    <dgm:cxn modelId="{6A3B7D7D-088E-45C3-BB89-112891B57FE6}" type="presOf" srcId="{CA89A307-BF9E-4271-9C34-4BD978B759FB}" destId="{E1D8F204-C7A7-4828-B49A-266C31E0A915}" srcOrd="0" destOrd="0" presId="urn:microsoft.com/office/officeart/2005/8/layout/hList1"/>
    <dgm:cxn modelId="{3391EE84-EAB7-43DF-9632-079C77E7850F}" srcId="{369B11E6-EDEE-4B24-ACBA-74B589DD71D4}" destId="{336A7E69-3E4C-4F34-A0D2-D8B6BB57867C}" srcOrd="1" destOrd="0" parTransId="{F55FBA94-2417-490A-824A-0EFE1E323EFE}" sibTransId="{9A32015C-F732-4576-9C8A-054CA6AF792E}"/>
    <dgm:cxn modelId="{9F5F5392-447E-4B28-8B8E-162DCB2783E5}" srcId="{CA89A307-BF9E-4271-9C34-4BD978B759FB}" destId="{9DE43EBE-3B58-4B1A-9C83-BD508A649D9C}" srcOrd="2" destOrd="0" parTransId="{43C8C6FF-2BE9-4F32-B951-E973D13BF15C}" sibTransId="{6444B33C-9696-48BE-BC3D-3916DD2CD926}"/>
    <dgm:cxn modelId="{D7A9AFA7-1A39-4496-86A3-F91C2B74D95A}" srcId="{CA89A307-BF9E-4271-9C34-4BD978B759FB}" destId="{03EB4445-CD3B-4470-84E2-C0122FCE7B48}" srcOrd="0" destOrd="0" parTransId="{46B1C1B9-64CD-4ED3-88FC-5C4B07F409C4}" sibTransId="{F642415A-CD6D-4FB6-901F-02A8E2E65AB7}"/>
    <dgm:cxn modelId="{4964C8B0-B095-40E3-84F6-8F6AAFD7C065}" type="presOf" srcId="{BADB709E-F977-471F-9082-ABAFDA8ED088}" destId="{59063AA8-9041-4A07-AFDD-C82CE84B6F02}" srcOrd="0" destOrd="0" presId="urn:microsoft.com/office/officeart/2005/8/layout/hList1"/>
    <dgm:cxn modelId="{E1AEB3B4-BA04-465C-A452-AD11D62EDD27}" type="presOf" srcId="{54EFC593-6F16-4AAD-8192-776F0E051831}" destId="{577D851C-9265-4145-940B-448968D477DE}" srcOrd="0" destOrd="2" presId="urn:microsoft.com/office/officeart/2005/8/layout/hList1"/>
    <dgm:cxn modelId="{3B93BAB7-8EFF-473A-9D04-EE8CE113A83B}" srcId="{033824EF-27F3-4227-BA6E-B48272F92946}" destId="{CA89A307-BF9E-4271-9C34-4BD978B759FB}" srcOrd="1" destOrd="0" parTransId="{4F7A15FE-B64B-4F5F-999D-F03DC9FC5523}" sibTransId="{F3CF7458-DBD9-4495-A60D-0B592E904C40}"/>
    <dgm:cxn modelId="{EF522CB9-CF9A-471F-9EB3-88D99CED6B81}" type="presOf" srcId="{474A1023-D9B6-4255-A7E1-DE0EB1D155B0}" destId="{577D851C-9265-4145-940B-448968D477DE}" srcOrd="0" destOrd="1" presId="urn:microsoft.com/office/officeart/2005/8/layout/hList1"/>
    <dgm:cxn modelId="{FCEDD9C1-54EE-44CF-9A6E-D80ABA13D5D0}" type="presOf" srcId="{336A7E69-3E4C-4F34-A0D2-D8B6BB57867C}" destId="{8C56C333-B5D7-435F-B255-E9A5CC2D3431}" srcOrd="0" destOrd="1" presId="urn:microsoft.com/office/officeart/2005/8/layout/hList1"/>
    <dgm:cxn modelId="{CC095FCC-99A3-43C3-98B9-0A341F234472}" srcId="{033824EF-27F3-4227-BA6E-B48272F92946}" destId="{BADB709E-F977-471F-9082-ABAFDA8ED088}" srcOrd="2" destOrd="0" parTransId="{F5FFCCE9-BE2F-40A0-9D8D-893C30C36B9D}" sibTransId="{E9F1121F-55A5-4F98-B7B9-4A0352901C54}"/>
    <dgm:cxn modelId="{1EBA4ED0-5F99-4560-AE90-F00EAF93C1DF}" srcId="{BADB709E-F977-471F-9082-ABAFDA8ED088}" destId="{474A1023-D9B6-4255-A7E1-DE0EB1D155B0}" srcOrd="1" destOrd="0" parTransId="{65C76F4D-7852-44C0-B22E-E20E979FD598}" sibTransId="{464C789C-D8D8-43FC-A102-D0C655550874}"/>
    <dgm:cxn modelId="{488B5CD3-FAB2-4413-AC06-E1C20D3BC5A9}" type="presOf" srcId="{BC416738-4A4F-444C-8153-95C5B4174B05}" destId="{BB58644F-1592-4BF2-8AD7-3ECCD4E06FD2}" srcOrd="0" destOrd="0" presId="urn:microsoft.com/office/officeart/2005/8/layout/hList1"/>
    <dgm:cxn modelId="{59C85FD9-769F-4C03-BC6A-EA72D024887E}" srcId="{BBEFBA1B-F655-4A52-B416-BE3BE751B032}" destId="{BC416738-4A4F-444C-8153-95C5B4174B05}" srcOrd="0" destOrd="0" parTransId="{318CDCBA-2B80-4692-97A5-CEF12407CCF3}" sibTransId="{3DDBEC19-EFC9-44D2-9F95-6915BA4B4EDB}"/>
    <dgm:cxn modelId="{6AACC0E5-0CD1-4D0E-85C1-91FD30D61184}" srcId="{CA89A307-BF9E-4271-9C34-4BD978B759FB}" destId="{7C1EC63A-C655-4665-9B6D-63CE41CD8CCF}" srcOrd="4" destOrd="0" parTransId="{7A529DCE-D521-4B27-A1B5-A4FAC096A4EC}" sibTransId="{6CB8D529-FBAE-4CB5-91BA-CBEDF39B56C1}"/>
    <dgm:cxn modelId="{E20A1BE6-B86C-4A58-BC69-5DF9F5AD03A1}" type="presOf" srcId="{6A50982D-B951-48F6-B349-64449AA50B93}" destId="{598C6809-776F-4230-9F01-239F4A3E11C3}" srcOrd="0" destOrd="0" presId="urn:microsoft.com/office/officeart/2005/8/layout/hList1"/>
    <dgm:cxn modelId="{4BD684E6-C89E-4466-A646-10F33972F7FB}" srcId="{CA89A307-BF9E-4271-9C34-4BD978B759FB}" destId="{B0E3F3B1-8CD8-4DC9-94BB-6354788301A8}" srcOrd="5" destOrd="0" parTransId="{1127891C-5815-4207-AB00-BA616918FC9C}" sibTransId="{250899CF-9693-4EEC-825B-90E3B883CF52}"/>
    <dgm:cxn modelId="{5CF567EC-4819-49A2-A01C-726D19F17735}" type="presOf" srcId="{9DE43EBE-3B58-4B1A-9C83-BD508A649D9C}" destId="{C10160F5-F0E8-4F1D-8BF6-1F8174331997}" srcOrd="0" destOrd="2" presId="urn:microsoft.com/office/officeart/2005/8/layout/hList1"/>
    <dgm:cxn modelId="{23BCAFF0-7E34-4C0B-9B19-6CE8F1FA85C6}" type="presOf" srcId="{7D24EE1B-5076-435C-9CB3-F7EF5325AF3F}" destId="{7079E13E-6F8D-419B-9649-B566FD1CEBD2}" srcOrd="0" destOrd="0" presId="urn:microsoft.com/office/officeart/2005/8/layout/hList1"/>
    <dgm:cxn modelId="{EF562B1A-1DF0-4FDB-8309-D186EA19D72B}" type="presParOf" srcId="{34D969C4-661B-450B-BC7C-9883D76D3B14}" destId="{8D1700A4-589D-4EAF-B758-BAE3D7CB4873}" srcOrd="0" destOrd="0" presId="urn:microsoft.com/office/officeart/2005/8/layout/hList1"/>
    <dgm:cxn modelId="{23E26E86-BE59-4CD0-B8A0-D575EB781B52}" type="presParOf" srcId="{8D1700A4-589D-4EAF-B758-BAE3D7CB4873}" destId="{7079E13E-6F8D-419B-9649-B566FD1CEBD2}" srcOrd="0" destOrd="0" presId="urn:microsoft.com/office/officeart/2005/8/layout/hList1"/>
    <dgm:cxn modelId="{4758A872-0C42-449F-8C1A-B689C2563EE8}" type="presParOf" srcId="{8D1700A4-589D-4EAF-B758-BAE3D7CB4873}" destId="{598C6809-776F-4230-9F01-239F4A3E11C3}" srcOrd="1" destOrd="0" presId="urn:microsoft.com/office/officeart/2005/8/layout/hList1"/>
    <dgm:cxn modelId="{8C202653-53AC-47EB-9E06-2A963D7BEE9C}" type="presParOf" srcId="{34D969C4-661B-450B-BC7C-9883D76D3B14}" destId="{6C54C0E7-8B23-44E2-906A-D288B6660801}" srcOrd="1" destOrd="0" presId="urn:microsoft.com/office/officeart/2005/8/layout/hList1"/>
    <dgm:cxn modelId="{09D00CAA-C994-4DCD-8F4D-59305EE8B15C}" type="presParOf" srcId="{34D969C4-661B-450B-BC7C-9883D76D3B14}" destId="{DEFB33D7-3C77-4D99-93A6-CD97FC426308}" srcOrd="2" destOrd="0" presId="urn:microsoft.com/office/officeart/2005/8/layout/hList1"/>
    <dgm:cxn modelId="{C15F5C0D-FD77-48ED-966A-A5D74AE2666A}" type="presParOf" srcId="{DEFB33D7-3C77-4D99-93A6-CD97FC426308}" destId="{E1D8F204-C7A7-4828-B49A-266C31E0A915}" srcOrd="0" destOrd="0" presId="urn:microsoft.com/office/officeart/2005/8/layout/hList1"/>
    <dgm:cxn modelId="{DD4294FB-75FB-42A7-B992-7C235F2B5EFB}" type="presParOf" srcId="{DEFB33D7-3C77-4D99-93A6-CD97FC426308}" destId="{C10160F5-F0E8-4F1D-8BF6-1F8174331997}" srcOrd="1" destOrd="0" presId="urn:microsoft.com/office/officeart/2005/8/layout/hList1"/>
    <dgm:cxn modelId="{62EFE004-0DE9-48D7-A6F5-180B62012D9D}" type="presParOf" srcId="{34D969C4-661B-450B-BC7C-9883D76D3B14}" destId="{CF477433-0CE4-46E3-B5E6-43FDB2EB91E8}" srcOrd="3" destOrd="0" presId="urn:microsoft.com/office/officeart/2005/8/layout/hList1"/>
    <dgm:cxn modelId="{4DB10ED0-14F9-4EEC-9235-9998E109F442}" type="presParOf" srcId="{34D969C4-661B-450B-BC7C-9883D76D3B14}" destId="{6BD481DD-268B-4CE6-8D41-5DBD4E54F37C}" srcOrd="4" destOrd="0" presId="urn:microsoft.com/office/officeart/2005/8/layout/hList1"/>
    <dgm:cxn modelId="{BB5ABAD9-CBB4-4A3C-941E-76374C230705}" type="presParOf" srcId="{6BD481DD-268B-4CE6-8D41-5DBD4E54F37C}" destId="{59063AA8-9041-4A07-AFDD-C82CE84B6F02}" srcOrd="0" destOrd="0" presId="urn:microsoft.com/office/officeart/2005/8/layout/hList1"/>
    <dgm:cxn modelId="{2176D6D7-64FF-4EBC-BE71-5A9ADEE9FA44}" type="presParOf" srcId="{6BD481DD-268B-4CE6-8D41-5DBD4E54F37C}" destId="{577D851C-9265-4145-940B-448968D477DE}" srcOrd="1" destOrd="0" presId="urn:microsoft.com/office/officeart/2005/8/layout/hList1"/>
    <dgm:cxn modelId="{CD967527-69AD-4D54-AAF7-F7E357C976FC}" type="presParOf" srcId="{34D969C4-661B-450B-BC7C-9883D76D3B14}" destId="{9FD91242-16D9-401A-8418-1BA190DE90D4}" srcOrd="5" destOrd="0" presId="urn:microsoft.com/office/officeart/2005/8/layout/hList1"/>
    <dgm:cxn modelId="{D035F9F8-14AF-411E-9EA6-2339AE9648CB}" type="presParOf" srcId="{34D969C4-661B-450B-BC7C-9883D76D3B14}" destId="{BD9E4CB6-672F-4F4E-8AE5-F587BC017421}" srcOrd="6" destOrd="0" presId="urn:microsoft.com/office/officeart/2005/8/layout/hList1"/>
    <dgm:cxn modelId="{DD4B1B68-89BF-4A5E-9C39-28AC6EFF9D7C}" type="presParOf" srcId="{BD9E4CB6-672F-4F4E-8AE5-F587BC017421}" destId="{9E3F4041-8C28-41CB-BF09-28C7177E63EB}" srcOrd="0" destOrd="0" presId="urn:microsoft.com/office/officeart/2005/8/layout/hList1"/>
    <dgm:cxn modelId="{D8A8279D-0E5B-42EB-B58C-4869C34A2778}" type="presParOf" srcId="{BD9E4CB6-672F-4F4E-8AE5-F587BC017421}" destId="{8C56C333-B5D7-435F-B255-E9A5CC2D3431}" srcOrd="1" destOrd="0" presId="urn:microsoft.com/office/officeart/2005/8/layout/hList1"/>
    <dgm:cxn modelId="{1E1A1EEE-10D6-4A88-8152-D9D519784ECE}" type="presParOf" srcId="{34D969C4-661B-450B-BC7C-9883D76D3B14}" destId="{BE0FCC42-BF42-4C6E-AB43-66E0A2EBF717}" srcOrd="7" destOrd="0" presId="urn:microsoft.com/office/officeart/2005/8/layout/hList1"/>
    <dgm:cxn modelId="{51419BBD-6A27-40C1-8E2C-1E67232AD98E}" type="presParOf" srcId="{34D969C4-661B-450B-BC7C-9883D76D3B14}" destId="{F61C6995-3A5E-4F64-A9C7-C4D40B0B0DAF}" srcOrd="8" destOrd="0" presId="urn:microsoft.com/office/officeart/2005/8/layout/hList1"/>
    <dgm:cxn modelId="{60D718A8-8B45-477D-8426-69CD86808092}" type="presParOf" srcId="{F61C6995-3A5E-4F64-A9C7-C4D40B0B0DAF}" destId="{1CB8E531-B4D7-4D12-A95A-F6A91AFAAF42}" srcOrd="0" destOrd="0" presId="urn:microsoft.com/office/officeart/2005/8/layout/hList1"/>
    <dgm:cxn modelId="{F5A74596-FB71-4470-8098-12AD0BBF29E4}" type="presParOf" srcId="{F61C6995-3A5E-4F64-A9C7-C4D40B0B0DAF}" destId="{BB58644F-1592-4BF2-8AD7-3ECCD4E06F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9E13E-6F8D-419B-9649-B566FD1CEBD2}">
      <dsp:nvSpPr>
        <dsp:cNvPr id="0" name=""/>
        <dsp:cNvSpPr/>
      </dsp:nvSpPr>
      <dsp:spPr>
        <a:xfrm>
          <a:off x="5409" y="675527"/>
          <a:ext cx="2073811" cy="82952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Tipos de dados</a:t>
          </a:r>
        </a:p>
      </dsp:txBody>
      <dsp:txXfrm>
        <a:off x="5409" y="675527"/>
        <a:ext cx="2073811" cy="829524"/>
      </dsp:txXfrm>
    </dsp:sp>
    <dsp:sp modelId="{598C6809-776F-4230-9F01-239F4A3E11C3}">
      <dsp:nvSpPr>
        <dsp:cNvPr id="0" name=""/>
        <dsp:cNvSpPr/>
      </dsp:nvSpPr>
      <dsp:spPr>
        <a:xfrm>
          <a:off x="5409" y="1505051"/>
          <a:ext cx="2073811" cy="28548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6012" tIns="96012" rIns="128016" bIns="144018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Numéricos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Categóricos</a:t>
          </a:r>
        </a:p>
      </dsp:txBody>
      <dsp:txXfrm>
        <a:off x="5409" y="1505051"/>
        <a:ext cx="2073811" cy="2854800"/>
      </dsp:txXfrm>
    </dsp:sp>
    <dsp:sp modelId="{E1D8F204-C7A7-4828-B49A-266C31E0A915}">
      <dsp:nvSpPr>
        <dsp:cNvPr id="0" name=""/>
        <dsp:cNvSpPr/>
      </dsp:nvSpPr>
      <dsp:spPr>
        <a:xfrm>
          <a:off x="2369554" y="675527"/>
          <a:ext cx="2073811" cy="82952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Tendência Central e Dispersão</a:t>
          </a:r>
        </a:p>
      </dsp:txBody>
      <dsp:txXfrm>
        <a:off x="2369554" y="675527"/>
        <a:ext cx="2073811" cy="829524"/>
      </dsp:txXfrm>
    </dsp:sp>
    <dsp:sp modelId="{C10160F5-F0E8-4F1D-8BF6-1F8174331997}">
      <dsp:nvSpPr>
        <dsp:cNvPr id="0" name=""/>
        <dsp:cNvSpPr/>
      </dsp:nvSpPr>
      <dsp:spPr>
        <a:xfrm>
          <a:off x="2369554" y="1505051"/>
          <a:ext cx="2073811" cy="28548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6012" tIns="96012" rIns="128016" bIns="144018" numCol="1" spcCol="1270" anchor="ctr" anchorCtr="0">
          <a:noAutofit/>
        </a:bodyPr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Média</a:t>
          </a: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Mediana</a:t>
          </a: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Moda</a:t>
          </a: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Variância</a:t>
          </a: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Desvio Padrão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Amplitude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69554" y="1505051"/>
        <a:ext cx="2073811" cy="2854800"/>
      </dsp:txXfrm>
    </dsp:sp>
    <dsp:sp modelId="{59063AA8-9041-4A07-AFDD-C82CE84B6F02}">
      <dsp:nvSpPr>
        <dsp:cNvPr id="0" name=""/>
        <dsp:cNvSpPr/>
      </dsp:nvSpPr>
      <dsp:spPr>
        <a:xfrm>
          <a:off x="4733699" y="675527"/>
          <a:ext cx="2073811" cy="82952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Outros</a:t>
          </a:r>
          <a:endParaRPr lang="pt-BR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33699" y="675527"/>
        <a:ext cx="2073811" cy="829524"/>
      </dsp:txXfrm>
    </dsp:sp>
    <dsp:sp modelId="{577D851C-9265-4145-940B-448968D477DE}">
      <dsp:nvSpPr>
        <dsp:cNvPr id="0" name=""/>
        <dsp:cNvSpPr/>
      </dsp:nvSpPr>
      <dsp:spPr>
        <a:xfrm>
          <a:off x="4733699" y="1505051"/>
          <a:ext cx="2073811" cy="28548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6012" tIns="96012" rIns="128016" bIns="144018" numCol="1" spcCol="1270" anchor="ctr" anchorCtr="0">
          <a:noAutofit/>
        </a:bodyPr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Probabilidade</a:t>
          </a: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Correlação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Testes de hipóteses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33699" y="1505051"/>
        <a:ext cx="2073811" cy="2854800"/>
      </dsp:txXfrm>
    </dsp:sp>
    <dsp:sp modelId="{9E3F4041-8C28-41CB-BF09-28C7177E63EB}">
      <dsp:nvSpPr>
        <dsp:cNvPr id="0" name=""/>
        <dsp:cNvSpPr/>
      </dsp:nvSpPr>
      <dsp:spPr>
        <a:xfrm>
          <a:off x="7097844" y="675527"/>
          <a:ext cx="2073811" cy="829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Álgebra Linear</a:t>
          </a:r>
        </a:p>
      </dsp:txBody>
      <dsp:txXfrm>
        <a:off x="7097844" y="675527"/>
        <a:ext cx="2073811" cy="829524"/>
      </dsp:txXfrm>
    </dsp:sp>
    <dsp:sp modelId="{8C56C333-B5D7-435F-B255-E9A5CC2D3431}">
      <dsp:nvSpPr>
        <dsp:cNvPr id="0" name=""/>
        <dsp:cNvSpPr/>
      </dsp:nvSpPr>
      <dsp:spPr>
        <a:xfrm>
          <a:off x="7097844" y="1505051"/>
          <a:ext cx="2073811" cy="28548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Vetores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Matriz</a:t>
          </a:r>
        </a:p>
      </dsp:txBody>
      <dsp:txXfrm>
        <a:off x="7097844" y="1505051"/>
        <a:ext cx="2073811" cy="2854800"/>
      </dsp:txXfrm>
    </dsp:sp>
    <dsp:sp modelId="{1CB8E531-B4D7-4D12-A95A-F6A91AFAAF42}">
      <dsp:nvSpPr>
        <dsp:cNvPr id="0" name=""/>
        <dsp:cNvSpPr/>
      </dsp:nvSpPr>
      <dsp:spPr>
        <a:xfrm>
          <a:off x="9461989" y="675527"/>
          <a:ext cx="2073811" cy="829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Otimização</a:t>
          </a:r>
          <a:endParaRPr lang="pt-BR" sz="2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461989" y="675527"/>
        <a:ext cx="2073811" cy="829524"/>
      </dsp:txXfrm>
    </dsp:sp>
    <dsp:sp modelId="{BB58644F-1592-4BF2-8AD7-3ECCD4E06FD2}">
      <dsp:nvSpPr>
        <dsp:cNvPr id="0" name=""/>
        <dsp:cNvSpPr/>
      </dsp:nvSpPr>
      <dsp:spPr>
        <a:xfrm>
          <a:off x="9461989" y="1505051"/>
          <a:ext cx="2073811" cy="28548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Funções de custo</a:t>
          </a:r>
        </a:p>
      </dsp:txBody>
      <dsp:txXfrm>
        <a:off x="9461989" y="1505051"/>
        <a:ext cx="2073811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26B3F-DB48-4BC6-8C18-1F94E330D4AE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51FF-53C4-4C47-8BD4-AE694E3B73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422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425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960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683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390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355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339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076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471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235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259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486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77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747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165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39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18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839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081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718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185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205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37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7E88F-AF36-4BC5-8F76-1E72FE9D0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AFE8A8-7203-40F3-88E1-CE73DC2F5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A007B2-BDAF-4B01-8E88-D3916325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768A9B-2A50-49F9-8030-B41D3263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16E881-C9DE-4B5B-B6D6-F9975672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25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0D10F-755F-43ED-9CFF-C1A14CDA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36D268-7EC8-4ED5-9C62-7165357AF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F5F5D0-B4DF-4C6F-9EF9-6FD591BA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37C3E-6637-4790-9FD5-3E4E2B25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882F28-4E78-4A6D-BD15-CE288388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297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4F747E-2D2A-4668-97EC-206106376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D8C80D-001C-476A-AE41-C076490A3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9E809-8B3C-4D03-8CC8-87BD5DF5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8F8F23-5245-4BDA-A60D-3058333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F4F0CA-B5CB-4382-B430-C2A83BB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16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8EB91-A5D8-41A9-A281-5244CB9E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CEE36D-2394-410B-95BC-74BEA2B02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F21E19-9B1F-4028-8256-8738F90C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5C3B3C-7397-461F-BFA0-AEA0C67D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DAA106-333C-4702-8CBF-C4331EB9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033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72AA6-EE2C-466A-9EF4-F46B2E9E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71A2E0-2C0C-46B9-ABD7-2153FC31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68781F-EC75-4C37-BBF0-9F47966E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DEE5A-49CA-422E-A979-D899015D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FF3977-3112-4333-8606-2C606F4C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78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0B8-2A12-48A8-8DFF-CF1EA1CC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CD4DC-162F-4914-B442-E4E4ED1D3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6E254F-6F30-4203-B22F-D9B1CDD3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628667-46BD-4E12-8AA6-0825BE62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7E18F3-5B55-4A0D-8C63-928E92D2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5C620B-D4F7-42B1-A81E-DCF2FA4A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8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66447-7597-4DE8-8D37-058A91C0F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13D4CC-B5D3-48A1-A643-4158D68CF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684EDE-69AE-46A9-960F-BB6F25227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0194E1-3F6B-407E-A367-BAFE4B727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59EA33-63C5-4109-9DEC-0D2F77417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27E820-0C2A-46CC-9BD8-AC2562BA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573B9AA-09FD-42BA-BCA5-F31BC71B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D16873-BB46-468B-8DE9-ECBFDC8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1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DEB43-E77E-4E2E-BDDD-7F28A7E2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4EAAF3-52AC-4559-B489-BF36AD14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EABBF7-BA6A-4FD0-997B-F1360217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59D06C-F4C4-4319-AB00-67A6B83F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63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C9D4018-1D53-4476-858A-A2E2F6EB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0655F5-FEBE-4093-B50B-957EC387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F04081-81F2-450C-939D-896990CE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84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28A6A-02B9-4EAE-8F6B-AF843F36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8A59F-8FAE-4DF1-8046-FE206D3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3C3297-384A-4A4F-9DE6-4B7EED6E2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1D7B6A-E1B3-41F6-9DBF-73D215DF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57955D-F6C2-4818-9B8A-0CCEFD41B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026C0E-BBB9-4943-9451-55A5BDD7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03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9F47E-44B6-48AB-A5EB-EC37770C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62493CA-9DAD-49EF-97FC-8F9A01440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4D5D41-7020-480E-8C63-DA42E645D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E3979A-0812-4618-9CC5-DCD169C5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D5FF1F-DE78-4EEB-B2F2-F7FEAFC1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B85239-700A-499F-9E09-D6C31988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374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A366AB-ED50-486E-B629-8805AB2B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E32DC1-7754-4251-8293-22CC3D5AA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E1901C-4042-408C-B747-810762198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7962E-119D-4024-9673-652138FA73BF}" type="datetimeFigureOut">
              <a:rPr lang="pt-BR" smtClean="0"/>
              <a:t>05/03/2024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7F8726-F1F2-41AA-8CA0-FCD941328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C61AB0-4E3D-46BF-88F6-4393D90AD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61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30.png"/><Relationship Id="rId4" Type="http://schemas.openxmlformats.org/officeDocument/2006/relationships/image" Target="../media/image17.sv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35.png"/><Relationship Id="rId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17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38.png"/><Relationship Id="rId5" Type="http://schemas.openxmlformats.org/officeDocument/2006/relationships/image" Target="../media/image18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17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8.png"/><Relationship Id="rId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image" Target="../media/image17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351110" y="2963493"/>
            <a:ext cx="6526310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pt-BR" sz="4000" b="1" dirty="0">
                <a:solidFill>
                  <a:schemeClr val="bg1"/>
                </a:solidFill>
                <a:latin typeface="Branding Black" panose="00000A00000000000000" pitchFamily="50" charset="0"/>
              </a:rPr>
              <a:t>Inteligência Artificial Aplicada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34">
            <a:extLst>
              <a:ext uri="{FF2B5EF4-FFF2-40B4-BE49-F238E27FC236}">
                <a16:creationId xmlns:a16="http://schemas.microsoft.com/office/drawing/2014/main" id="{B4B1C9C0-1C2F-4B63-D76D-54B1567DCB45}"/>
              </a:ext>
            </a:extLst>
          </p:cNvPr>
          <p:cNvSpPr txBox="1"/>
          <p:nvPr/>
        </p:nvSpPr>
        <p:spPr>
          <a:xfrm>
            <a:off x="334409" y="5789771"/>
            <a:ext cx="6445614" cy="60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pt-BR" sz="2200" b="1" dirty="0" err="1">
                <a:solidFill>
                  <a:schemeClr val="bg1"/>
                </a:solidFill>
                <a:latin typeface="Branding Black" panose="00000A00000000000000" pitchFamily="50" charset="0"/>
              </a:rPr>
              <a:t>UniSenai</a:t>
            </a:r>
            <a:r>
              <a:rPr lang="pt-BR" sz="2200" b="1" dirty="0">
                <a:solidFill>
                  <a:schemeClr val="bg1"/>
                </a:solidFill>
                <a:latin typeface="Branding Black" panose="00000A00000000000000" pitchFamily="50" charset="0"/>
              </a:rPr>
              <a:t> PR– São José dos Pinhais</a:t>
            </a:r>
          </a:p>
        </p:txBody>
      </p:sp>
    </p:spTree>
    <p:extLst>
      <p:ext uri="{BB962C8B-B14F-4D97-AF65-F5344CB8AC3E}">
        <p14:creationId xmlns:p14="http://schemas.microsoft.com/office/powerpoint/2010/main" val="237449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295524" y="3075057"/>
            <a:ext cx="651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pt-BR" sz="4000" b="1" dirty="0">
                <a:solidFill>
                  <a:schemeClr val="bg1"/>
                </a:solidFill>
                <a:latin typeface="Branding Black" panose="00000A00000000000000" pitchFamily="50" charset="0"/>
              </a:rPr>
              <a:t>Fundamentos necessários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4896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118C8BB-7E70-4286-A528-9FABFE1C14B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6391" y="1742303"/>
            <a:ext cx="2776596" cy="27765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979D872-0558-481F-8960-2587281386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742303"/>
            <a:ext cx="3258650" cy="32586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8FFD7A-0882-4938-B768-CBE66529BF50}"/>
              </a:ext>
            </a:extLst>
          </p:cNvPr>
          <p:cNvSpPr txBox="1"/>
          <p:nvPr/>
        </p:nvSpPr>
        <p:spPr>
          <a:xfrm>
            <a:off x="2442711" y="4931031"/>
            <a:ext cx="138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Estatística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D3AE07-351C-4D80-AE40-8250D9878455}"/>
              </a:ext>
            </a:extLst>
          </p:cNvPr>
          <p:cNvSpPr txBox="1"/>
          <p:nvPr/>
        </p:nvSpPr>
        <p:spPr>
          <a:xfrm>
            <a:off x="7002425" y="4931031"/>
            <a:ext cx="214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Matemática</a:t>
            </a:r>
          </a:p>
        </p:txBody>
      </p:sp>
    </p:spTree>
    <p:extLst>
      <p:ext uri="{BB962C8B-B14F-4D97-AF65-F5344CB8AC3E}">
        <p14:creationId xmlns:p14="http://schemas.microsoft.com/office/powerpoint/2010/main" val="129974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graphicFrame>
        <p:nvGraphicFramePr>
          <p:cNvPr id="7" name="Tabela 8">
            <a:extLst>
              <a:ext uri="{FF2B5EF4-FFF2-40B4-BE49-F238E27FC236}">
                <a16:creationId xmlns:a16="http://schemas.microsoft.com/office/drawing/2014/main" id="{1C45209C-57E8-48A4-AD63-333FAFB65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900189"/>
              </p:ext>
            </p:extLst>
          </p:nvPr>
        </p:nvGraphicFramePr>
        <p:xfrm>
          <a:off x="508987" y="1190357"/>
          <a:ext cx="11489424" cy="496937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71587">
                  <a:extLst>
                    <a:ext uri="{9D8B030D-6E8A-4147-A177-3AD203B41FA5}">
                      <a16:colId xmlns:a16="http://schemas.microsoft.com/office/drawing/2014/main" val="4152074672"/>
                    </a:ext>
                  </a:extLst>
                </a:gridCol>
                <a:gridCol w="9317837">
                  <a:extLst>
                    <a:ext uri="{9D8B030D-6E8A-4147-A177-3AD203B41FA5}">
                      <a16:colId xmlns:a16="http://schemas.microsoft.com/office/drawing/2014/main" val="732400873"/>
                    </a:ext>
                  </a:extLst>
                </a:gridCol>
              </a:tblGrid>
              <a:tr h="24307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Fornece as bases teóricas e métodos para análise e interpretação de dados;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Ajuda a entender incertezas e variabilidades nos dados;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Contribui para inferências, testes de hipóteses e estimação de parâmetros.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329142"/>
                  </a:ext>
                </a:extLst>
              </a:tr>
              <a:tr h="2538642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defTabSz="9144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Aplica conceitos em modelagem e resolução de problemas complexos;</a:t>
                      </a:r>
                    </a:p>
                    <a:p>
                      <a:pPr marL="285750" indent="-285750" algn="just" defTabSz="9144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 algoritmos de aprendizado de máquina e otimização.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941698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2E78EF5B-C2E1-4D30-AC52-B6E89B5E259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7915" y="1742303"/>
            <a:ext cx="1272746" cy="12727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54DAA21-F781-460D-A310-A58D5954B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5" y="4115364"/>
            <a:ext cx="1762343" cy="176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5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FC8264F-CBC2-43AF-BC3B-EB49679D54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940056"/>
              </p:ext>
            </p:extLst>
          </p:nvPr>
        </p:nvGraphicFramePr>
        <p:xfrm>
          <a:off x="325394" y="911310"/>
          <a:ext cx="11541211" cy="5035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BE3121A0-2451-42D4-A549-CB036545561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33120" y="321273"/>
            <a:ext cx="1099751" cy="10997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2D82A2C-2A44-4C82-99F0-DD718D9ACA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1746" y="321274"/>
            <a:ext cx="1099751" cy="109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5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153747" y="2767280"/>
            <a:ext cx="6514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pt-BR" sz="4000" b="1" dirty="0">
                <a:solidFill>
                  <a:schemeClr val="bg1"/>
                </a:solidFill>
                <a:latin typeface="Branding Black" panose="00000A00000000000000" pitchFamily="50" charset="0"/>
              </a:rPr>
              <a:t>O que é  Aprendizado de Máquina?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543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5EE47A-7762-47AC-A9A0-F78F55325A69}"/>
              </a:ext>
            </a:extLst>
          </p:cNvPr>
          <p:cNvSpPr txBox="1"/>
          <p:nvPr/>
        </p:nvSpPr>
        <p:spPr>
          <a:xfrm>
            <a:off x="5027277" y="2737257"/>
            <a:ext cx="7163560" cy="169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/>
              <a:t>Ciência (e a arte) da programação de computadores para que eles possam aprender com os dados (GÉRON, 2019).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725DEC-0638-4E21-8C38-575C1CAC5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69" y="1513217"/>
            <a:ext cx="3831566" cy="38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75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2BEE81-F11C-4AE4-BB79-7355708EA1F5}"/>
              </a:ext>
            </a:extLst>
          </p:cNvPr>
          <p:cNvSpPr txBox="1"/>
          <p:nvPr/>
        </p:nvSpPr>
        <p:spPr>
          <a:xfrm>
            <a:off x="713602" y="373251"/>
            <a:ext cx="8115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Por que Utilizar o Aprendizado de Máquina?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E8BE37C-170C-448F-B1DD-6E45F7E9E47C}"/>
              </a:ext>
            </a:extLst>
          </p:cNvPr>
          <p:cNvSpPr txBox="1"/>
          <p:nvPr/>
        </p:nvSpPr>
        <p:spPr>
          <a:xfrm>
            <a:off x="1358153" y="1610793"/>
            <a:ext cx="9933012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Considere como você escreveria um filtro de spam utilizando 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técnicas de programação tradicionais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10233BF-97C7-455F-B3BC-9A76F472807E}"/>
              </a:ext>
            </a:extLst>
          </p:cNvPr>
          <p:cNvSpPr/>
          <p:nvPr/>
        </p:nvSpPr>
        <p:spPr>
          <a:xfrm>
            <a:off x="897925" y="3101546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Estudo do problema</a:t>
            </a:r>
          </a:p>
        </p:txBody>
      </p:sp>
      <p:sp>
        <p:nvSpPr>
          <p:cNvPr id="8" name="Losango 7">
            <a:extLst>
              <a:ext uri="{FF2B5EF4-FFF2-40B4-BE49-F238E27FC236}">
                <a16:creationId xmlns:a16="http://schemas.microsoft.com/office/drawing/2014/main" id="{6AEAD9A5-8DAF-4A50-99BE-D03CBA869EA4}"/>
              </a:ext>
            </a:extLst>
          </p:cNvPr>
          <p:cNvSpPr/>
          <p:nvPr/>
        </p:nvSpPr>
        <p:spPr>
          <a:xfrm>
            <a:off x="6969211" y="2943355"/>
            <a:ext cx="2174789" cy="139631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Avaliação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1AD0881-B4EC-4FFE-95F8-5692E631C6A1}"/>
              </a:ext>
            </a:extLst>
          </p:cNvPr>
          <p:cNvSpPr/>
          <p:nvPr/>
        </p:nvSpPr>
        <p:spPr>
          <a:xfrm>
            <a:off x="9769284" y="2557847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Aplicar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9CB8D15-5581-48C7-B46A-641104ED77EE}"/>
              </a:ext>
            </a:extLst>
          </p:cNvPr>
          <p:cNvSpPr/>
          <p:nvPr/>
        </p:nvSpPr>
        <p:spPr>
          <a:xfrm>
            <a:off x="3932815" y="5544463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Analisar os erros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2B26207D-08B5-4BBC-940D-53299ACAB42A}"/>
              </a:ext>
            </a:extLst>
          </p:cNvPr>
          <p:cNvCxnSpPr>
            <a:cxnSpLocks/>
            <a:stCxn id="8" idx="2"/>
            <a:endCxn id="21" idx="3"/>
          </p:cNvCxnSpPr>
          <p:nvPr/>
        </p:nvCxnSpPr>
        <p:spPr>
          <a:xfrm rot="5400000">
            <a:off x="5997794" y="4029349"/>
            <a:ext cx="1748492" cy="23691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: Angulado 55">
            <a:extLst>
              <a:ext uri="{FF2B5EF4-FFF2-40B4-BE49-F238E27FC236}">
                <a16:creationId xmlns:a16="http://schemas.microsoft.com/office/drawing/2014/main" id="{2C367D3E-8AF5-44C7-B2DC-74EC667ACA76}"/>
              </a:ext>
            </a:extLst>
          </p:cNvPr>
          <p:cNvCxnSpPr>
            <a:cxnSpLocks/>
            <a:stCxn id="21" idx="1"/>
            <a:endCxn id="7" idx="2"/>
          </p:cNvCxnSpPr>
          <p:nvPr/>
        </p:nvCxnSpPr>
        <p:spPr>
          <a:xfrm rot="10800000">
            <a:off x="1775255" y="4188941"/>
            <a:ext cx="2157560" cy="18992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ctor: Angulado 70">
            <a:extLst>
              <a:ext uri="{FF2B5EF4-FFF2-40B4-BE49-F238E27FC236}">
                <a16:creationId xmlns:a16="http://schemas.microsoft.com/office/drawing/2014/main" id="{CE385399-FEBE-40DB-A042-19ADA44A40AB}"/>
              </a:ext>
            </a:extLst>
          </p:cNvPr>
          <p:cNvCxnSpPr>
            <a:cxnSpLocks/>
            <a:stCxn id="7" idx="3"/>
            <a:endCxn id="77" idx="1"/>
          </p:cNvCxnSpPr>
          <p:nvPr/>
        </p:nvCxnSpPr>
        <p:spPr>
          <a:xfrm flipV="1">
            <a:off x="2652584" y="3645243"/>
            <a:ext cx="127286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tângulo 76">
            <a:extLst>
              <a:ext uri="{FF2B5EF4-FFF2-40B4-BE49-F238E27FC236}">
                <a16:creationId xmlns:a16="http://schemas.microsoft.com/office/drawing/2014/main" id="{0A6C4088-BF5F-477C-8F07-9CDCB4A63E18}"/>
              </a:ext>
            </a:extLst>
          </p:cNvPr>
          <p:cNvSpPr/>
          <p:nvPr/>
        </p:nvSpPr>
        <p:spPr>
          <a:xfrm>
            <a:off x="3925449" y="3101545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Regras</a:t>
            </a:r>
          </a:p>
        </p:txBody>
      </p:sp>
      <p:cxnSp>
        <p:nvCxnSpPr>
          <p:cNvPr id="82" name="Conector: Angulado 81">
            <a:extLst>
              <a:ext uri="{FF2B5EF4-FFF2-40B4-BE49-F238E27FC236}">
                <a16:creationId xmlns:a16="http://schemas.microsoft.com/office/drawing/2014/main" id="{9842BF86-92C5-45DF-A05C-632E3DF65E3F}"/>
              </a:ext>
            </a:extLst>
          </p:cNvPr>
          <p:cNvCxnSpPr>
            <a:cxnSpLocks/>
            <a:stCxn id="77" idx="3"/>
            <a:endCxn id="8" idx="1"/>
          </p:cNvCxnSpPr>
          <p:nvPr/>
        </p:nvCxnSpPr>
        <p:spPr>
          <a:xfrm flipV="1">
            <a:off x="5680108" y="3641512"/>
            <a:ext cx="1289103" cy="3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ector: Angulado 86">
            <a:extLst>
              <a:ext uri="{FF2B5EF4-FFF2-40B4-BE49-F238E27FC236}">
                <a16:creationId xmlns:a16="http://schemas.microsoft.com/office/drawing/2014/main" id="{B82ECC86-2613-4C14-B54B-44C39FA8C4EA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9144000" y="3101545"/>
            <a:ext cx="625284" cy="5399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60D58500-285A-4A55-AE8E-F7F8D789B93B}"/>
              </a:ext>
            </a:extLst>
          </p:cNvPr>
          <p:cNvSpPr txBox="1"/>
          <p:nvPr/>
        </p:nvSpPr>
        <p:spPr>
          <a:xfrm>
            <a:off x="4053" y="6488668"/>
            <a:ext cx="2728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Adaptado de </a:t>
            </a:r>
            <a:r>
              <a:rPr lang="pt-BR" sz="1800" dirty="0" err="1"/>
              <a:t>Géron</a:t>
            </a:r>
            <a:r>
              <a:rPr lang="pt-BR" dirty="0"/>
              <a:t> (</a:t>
            </a:r>
            <a:r>
              <a:rPr lang="pt-BR" sz="1800" dirty="0"/>
              <a:t>2019).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130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0233BF-97C7-455F-B3BC-9A76F472807E}"/>
              </a:ext>
            </a:extLst>
          </p:cNvPr>
          <p:cNvSpPr/>
          <p:nvPr/>
        </p:nvSpPr>
        <p:spPr>
          <a:xfrm>
            <a:off x="897925" y="3101546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Estudo do problema</a:t>
            </a:r>
          </a:p>
        </p:txBody>
      </p:sp>
      <p:sp>
        <p:nvSpPr>
          <p:cNvPr id="8" name="Losango 7">
            <a:extLst>
              <a:ext uri="{FF2B5EF4-FFF2-40B4-BE49-F238E27FC236}">
                <a16:creationId xmlns:a16="http://schemas.microsoft.com/office/drawing/2014/main" id="{6AEAD9A5-8DAF-4A50-99BE-D03CBA869EA4}"/>
              </a:ext>
            </a:extLst>
          </p:cNvPr>
          <p:cNvSpPr/>
          <p:nvPr/>
        </p:nvSpPr>
        <p:spPr>
          <a:xfrm>
            <a:off x="6969211" y="2943355"/>
            <a:ext cx="2174789" cy="139631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Avaliação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1AD0881-B4EC-4FFE-95F8-5692E631C6A1}"/>
              </a:ext>
            </a:extLst>
          </p:cNvPr>
          <p:cNvSpPr/>
          <p:nvPr/>
        </p:nvSpPr>
        <p:spPr>
          <a:xfrm>
            <a:off x="9769284" y="2557847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Aplicar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9CB8D15-5581-48C7-B46A-641104ED77EE}"/>
              </a:ext>
            </a:extLst>
          </p:cNvPr>
          <p:cNvSpPr/>
          <p:nvPr/>
        </p:nvSpPr>
        <p:spPr>
          <a:xfrm>
            <a:off x="3932815" y="5544463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Analisar os erros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2B26207D-08B5-4BBC-940D-53299ACAB42A}"/>
              </a:ext>
            </a:extLst>
          </p:cNvPr>
          <p:cNvCxnSpPr>
            <a:cxnSpLocks/>
            <a:stCxn id="8" idx="2"/>
            <a:endCxn id="21" idx="3"/>
          </p:cNvCxnSpPr>
          <p:nvPr/>
        </p:nvCxnSpPr>
        <p:spPr>
          <a:xfrm rot="5400000">
            <a:off x="5997794" y="4029349"/>
            <a:ext cx="1748492" cy="23691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: Angulado 55">
            <a:extLst>
              <a:ext uri="{FF2B5EF4-FFF2-40B4-BE49-F238E27FC236}">
                <a16:creationId xmlns:a16="http://schemas.microsoft.com/office/drawing/2014/main" id="{2C367D3E-8AF5-44C7-B2DC-74EC667ACA76}"/>
              </a:ext>
            </a:extLst>
          </p:cNvPr>
          <p:cNvCxnSpPr>
            <a:cxnSpLocks/>
            <a:stCxn id="21" idx="1"/>
            <a:endCxn id="7" idx="2"/>
          </p:cNvCxnSpPr>
          <p:nvPr/>
        </p:nvCxnSpPr>
        <p:spPr>
          <a:xfrm rot="10800000">
            <a:off x="1775255" y="4188941"/>
            <a:ext cx="2157560" cy="18992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ctor: Angulado 70">
            <a:extLst>
              <a:ext uri="{FF2B5EF4-FFF2-40B4-BE49-F238E27FC236}">
                <a16:creationId xmlns:a16="http://schemas.microsoft.com/office/drawing/2014/main" id="{CE385399-FEBE-40DB-A042-19ADA44A40AB}"/>
              </a:ext>
            </a:extLst>
          </p:cNvPr>
          <p:cNvCxnSpPr>
            <a:cxnSpLocks/>
            <a:stCxn id="7" idx="3"/>
            <a:endCxn id="77" idx="1"/>
          </p:cNvCxnSpPr>
          <p:nvPr/>
        </p:nvCxnSpPr>
        <p:spPr>
          <a:xfrm flipV="1">
            <a:off x="2652584" y="3645243"/>
            <a:ext cx="1272865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tângulo 76">
            <a:extLst>
              <a:ext uri="{FF2B5EF4-FFF2-40B4-BE49-F238E27FC236}">
                <a16:creationId xmlns:a16="http://schemas.microsoft.com/office/drawing/2014/main" id="{0A6C4088-BF5F-477C-8F07-9CDCB4A63E18}"/>
              </a:ext>
            </a:extLst>
          </p:cNvPr>
          <p:cNvSpPr/>
          <p:nvPr/>
        </p:nvSpPr>
        <p:spPr>
          <a:xfrm>
            <a:off x="3925449" y="3101545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Treinar algoritmo</a:t>
            </a:r>
          </a:p>
        </p:txBody>
      </p:sp>
      <p:cxnSp>
        <p:nvCxnSpPr>
          <p:cNvPr id="82" name="Conector: Angulado 81">
            <a:extLst>
              <a:ext uri="{FF2B5EF4-FFF2-40B4-BE49-F238E27FC236}">
                <a16:creationId xmlns:a16="http://schemas.microsoft.com/office/drawing/2014/main" id="{9842BF86-92C5-45DF-A05C-632E3DF65E3F}"/>
              </a:ext>
            </a:extLst>
          </p:cNvPr>
          <p:cNvCxnSpPr>
            <a:cxnSpLocks/>
            <a:stCxn id="77" idx="3"/>
            <a:endCxn id="8" idx="1"/>
          </p:cNvCxnSpPr>
          <p:nvPr/>
        </p:nvCxnSpPr>
        <p:spPr>
          <a:xfrm flipV="1">
            <a:off x="5680108" y="3641512"/>
            <a:ext cx="1289103" cy="3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ector: Angulado 86">
            <a:extLst>
              <a:ext uri="{FF2B5EF4-FFF2-40B4-BE49-F238E27FC236}">
                <a16:creationId xmlns:a16="http://schemas.microsoft.com/office/drawing/2014/main" id="{B82ECC86-2613-4C14-B54B-44C39FA8C4EA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9144000" y="3101545"/>
            <a:ext cx="625284" cy="5399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id="{7F0D6052-10C9-4948-A8D2-43A9458D58AD}"/>
              </a:ext>
            </a:extLst>
          </p:cNvPr>
          <p:cNvCxnSpPr>
            <a:cxnSpLocks/>
            <a:endCxn id="77" idx="0"/>
          </p:cNvCxnSpPr>
          <p:nvPr/>
        </p:nvCxnSpPr>
        <p:spPr>
          <a:xfrm rot="16200000" flipH="1">
            <a:off x="4499715" y="2798480"/>
            <a:ext cx="606127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FACDBAF-428A-4CB7-BD96-3940525A84AB}"/>
              </a:ext>
            </a:extLst>
          </p:cNvPr>
          <p:cNvSpPr txBox="1"/>
          <p:nvPr/>
        </p:nvSpPr>
        <p:spPr>
          <a:xfrm>
            <a:off x="3598275" y="517888"/>
            <a:ext cx="5858367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ABORDAGEM DE APRENDIZADO DE MÁQUINA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A29AB0D-CEA7-4588-806D-FAD1A8C12606}"/>
              </a:ext>
            </a:extLst>
          </p:cNvPr>
          <p:cNvSpPr/>
          <p:nvPr/>
        </p:nvSpPr>
        <p:spPr>
          <a:xfrm>
            <a:off x="3925447" y="1408023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pt-BR" dirty="0"/>
              <a:t>Dados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3061E075-B5A4-4940-8B34-6E90FD57E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57" y="1429602"/>
            <a:ext cx="632840" cy="63284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3C2237A7-06BF-4608-ACFB-4CAF45417E7F}"/>
              </a:ext>
            </a:extLst>
          </p:cNvPr>
          <p:cNvSpPr txBox="1"/>
          <p:nvPr/>
        </p:nvSpPr>
        <p:spPr>
          <a:xfrm>
            <a:off x="4053" y="6488668"/>
            <a:ext cx="2728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Adaptado de </a:t>
            </a:r>
            <a:r>
              <a:rPr lang="pt-BR" sz="1800" dirty="0" err="1"/>
              <a:t>Géron</a:t>
            </a:r>
            <a:r>
              <a:rPr lang="pt-BR" dirty="0"/>
              <a:t> (</a:t>
            </a:r>
            <a:r>
              <a:rPr lang="pt-BR" sz="1800" dirty="0"/>
              <a:t>2019).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456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8" name="Losango 7">
            <a:extLst>
              <a:ext uri="{FF2B5EF4-FFF2-40B4-BE49-F238E27FC236}">
                <a16:creationId xmlns:a16="http://schemas.microsoft.com/office/drawing/2014/main" id="{6AEAD9A5-8DAF-4A50-99BE-D03CBA869EA4}"/>
              </a:ext>
            </a:extLst>
          </p:cNvPr>
          <p:cNvSpPr/>
          <p:nvPr/>
        </p:nvSpPr>
        <p:spPr>
          <a:xfrm>
            <a:off x="6941838" y="4250723"/>
            <a:ext cx="2174789" cy="139631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Avaliação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1AD0881-B4EC-4FFE-95F8-5692E631C6A1}"/>
              </a:ext>
            </a:extLst>
          </p:cNvPr>
          <p:cNvSpPr/>
          <p:nvPr/>
        </p:nvSpPr>
        <p:spPr>
          <a:xfrm>
            <a:off x="7705705" y="1811946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Aplicar</a:t>
            </a:r>
          </a:p>
        </p:txBody>
      </p: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2B26207D-08B5-4BBC-940D-53299ACAB42A}"/>
              </a:ext>
            </a:extLst>
          </p:cNvPr>
          <p:cNvCxnSpPr>
            <a:cxnSpLocks/>
            <a:stCxn id="77" idx="3"/>
            <a:endCxn id="8" idx="1"/>
          </p:cNvCxnSpPr>
          <p:nvPr/>
        </p:nvCxnSpPr>
        <p:spPr>
          <a:xfrm>
            <a:off x="5779101" y="4945150"/>
            <a:ext cx="1162737" cy="37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Conector: Angulado 70">
            <a:extLst>
              <a:ext uri="{FF2B5EF4-FFF2-40B4-BE49-F238E27FC236}">
                <a16:creationId xmlns:a16="http://schemas.microsoft.com/office/drawing/2014/main" id="{CE385399-FEBE-40DB-A042-19ADA44A40AB}"/>
              </a:ext>
            </a:extLst>
          </p:cNvPr>
          <p:cNvCxnSpPr>
            <a:cxnSpLocks/>
            <a:stCxn id="22" idx="2"/>
            <a:endCxn id="77" idx="1"/>
          </p:cNvCxnSpPr>
          <p:nvPr/>
        </p:nvCxnSpPr>
        <p:spPr>
          <a:xfrm rot="16200000" flipH="1">
            <a:off x="2921537" y="3842245"/>
            <a:ext cx="966274" cy="1239536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tângulo 76">
            <a:extLst>
              <a:ext uri="{FF2B5EF4-FFF2-40B4-BE49-F238E27FC236}">
                <a16:creationId xmlns:a16="http://schemas.microsoft.com/office/drawing/2014/main" id="{0A6C4088-BF5F-477C-8F07-9CDCB4A63E18}"/>
              </a:ext>
            </a:extLst>
          </p:cNvPr>
          <p:cNvSpPr/>
          <p:nvPr/>
        </p:nvSpPr>
        <p:spPr>
          <a:xfrm>
            <a:off x="4024442" y="4401452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Treinar algoritmo</a:t>
            </a:r>
          </a:p>
        </p:txBody>
      </p:sp>
      <p:cxnSp>
        <p:nvCxnSpPr>
          <p:cNvPr id="82" name="Conector: Angulado 81">
            <a:extLst>
              <a:ext uri="{FF2B5EF4-FFF2-40B4-BE49-F238E27FC236}">
                <a16:creationId xmlns:a16="http://schemas.microsoft.com/office/drawing/2014/main" id="{9842BF86-92C5-45DF-A05C-632E3DF65E3F}"/>
              </a:ext>
            </a:extLst>
          </p:cNvPr>
          <p:cNvCxnSpPr>
            <a:cxnSpLocks/>
            <a:stCxn id="29" idx="2"/>
            <a:endCxn id="77" idx="0"/>
          </p:cNvCxnSpPr>
          <p:nvPr/>
        </p:nvCxnSpPr>
        <p:spPr>
          <a:xfrm rot="16200000" flipH="1">
            <a:off x="4155984" y="3655664"/>
            <a:ext cx="1488392" cy="31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ector: Angulado 86">
            <a:extLst>
              <a:ext uri="{FF2B5EF4-FFF2-40B4-BE49-F238E27FC236}">
                <a16:creationId xmlns:a16="http://schemas.microsoft.com/office/drawing/2014/main" id="{B82ECC86-2613-4C14-B54B-44C39FA8C4EA}"/>
              </a:ext>
            </a:extLst>
          </p:cNvPr>
          <p:cNvCxnSpPr>
            <a:cxnSpLocks/>
            <a:stCxn id="8" idx="3"/>
            <a:endCxn id="20" idx="3"/>
          </p:cNvCxnSpPr>
          <p:nvPr/>
        </p:nvCxnSpPr>
        <p:spPr>
          <a:xfrm flipV="1">
            <a:off x="9116627" y="2355644"/>
            <a:ext cx="343737" cy="2593236"/>
          </a:xfrm>
          <a:prstGeom prst="bentConnector3">
            <a:avLst>
              <a:gd name="adj1" fmla="val 16650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CA6B4EA5-12F7-4738-8905-6F40F8DA797E}"/>
              </a:ext>
            </a:extLst>
          </p:cNvPr>
          <p:cNvSpPr/>
          <p:nvPr/>
        </p:nvSpPr>
        <p:spPr>
          <a:xfrm>
            <a:off x="1907576" y="2891481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pt-BR" dirty="0"/>
              <a:t>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FDEA26-3FFA-4F7A-94F1-C3FD3ABCBC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486" y="2913060"/>
            <a:ext cx="632840" cy="63284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FACDBAF-428A-4CB7-BD96-3940525A84AB}"/>
              </a:ext>
            </a:extLst>
          </p:cNvPr>
          <p:cNvSpPr txBox="1"/>
          <p:nvPr/>
        </p:nvSpPr>
        <p:spPr>
          <a:xfrm>
            <a:off x="2815330" y="691900"/>
            <a:ext cx="7090277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Abordagem de Aprendizado de Máquina adaptando-se às mudanças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152DB7-58E7-4AD2-A657-BCC3ADF1A1AD}"/>
              </a:ext>
            </a:extLst>
          </p:cNvPr>
          <p:cNvSpPr/>
          <p:nvPr/>
        </p:nvSpPr>
        <p:spPr>
          <a:xfrm>
            <a:off x="4021259" y="1825665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Atualizar os dados</a:t>
            </a: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0B4D867A-DFA3-4674-9013-02C1C5C9D6D7}"/>
              </a:ext>
            </a:extLst>
          </p:cNvPr>
          <p:cNvCxnSpPr>
            <a:cxnSpLocks/>
            <a:stCxn id="29" idx="1"/>
            <a:endCxn id="3" idx="0"/>
          </p:cNvCxnSpPr>
          <p:nvPr/>
        </p:nvCxnSpPr>
        <p:spPr>
          <a:xfrm rot="10800000" flipV="1">
            <a:off x="2784907" y="2369362"/>
            <a:ext cx="1236353" cy="543697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23C99F2F-2A38-4F1A-B083-A1903C82354D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5729535" y="2355643"/>
            <a:ext cx="197617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Colchete Duplo 58">
            <a:extLst>
              <a:ext uri="{FF2B5EF4-FFF2-40B4-BE49-F238E27FC236}">
                <a16:creationId xmlns:a16="http://schemas.microsoft.com/office/drawing/2014/main" id="{277D3CA3-A21A-4637-93D1-259E36A4D4C9}"/>
              </a:ext>
            </a:extLst>
          </p:cNvPr>
          <p:cNvSpPr/>
          <p:nvPr/>
        </p:nvSpPr>
        <p:spPr>
          <a:xfrm>
            <a:off x="6096000" y="3229480"/>
            <a:ext cx="1745106" cy="852652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dirty="0"/>
              <a:t>Pode ser automatizado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14EA7E3-6C25-4596-8388-62AF5D5CC248}"/>
              </a:ext>
            </a:extLst>
          </p:cNvPr>
          <p:cNvSpPr txBox="1"/>
          <p:nvPr/>
        </p:nvSpPr>
        <p:spPr>
          <a:xfrm>
            <a:off x="4053" y="6488668"/>
            <a:ext cx="2728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Adaptado de </a:t>
            </a:r>
            <a:r>
              <a:rPr lang="pt-BR" sz="1800" dirty="0" err="1"/>
              <a:t>Géron</a:t>
            </a:r>
            <a:r>
              <a:rPr lang="pt-BR" dirty="0"/>
              <a:t> (</a:t>
            </a:r>
            <a:r>
              <a:rPr lang="pt-BR" sz="1800" dirty="0"/>
              <a:t>2019).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3273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lipse 41">
            <a:extLst>
              <a:ext uri="{FF2B5EF4-FFF2-40B4-BE49-F238E27FC236}">
                <a16:creationId xmlns:a16="http://schemas.microsoft.com/office/drawing/2014/main" id="{9A7604FE-A4A0-4692-8724-FDE77A27F43A}"/>
              </a:ext>
            </a:extLst>
          </p:cNvPr>
          <p:cNvSpPr/>
          <p:nvPr/>
        </p:nvSpPr>
        <p:spPr>
          <a:xfrm>
            <a:off x="6971815" y="5386334"/>
            <a:ext cx="1225118" cy="108739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FACDBAF-428A-4CB7-BD96-3940525A84AB}"/>
              </a:ext>
            </a:extLst>
          </p:cNvPr>
          <p:cNvSpPr txBox="1"/>
          <p:nvPr/>
        </p:nvSpPr>
        <p:spPr>
          <a:xfrm>
            <a:off x="2815331" y="691900"/>
            <a:ext cx="6096000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Aprendizado de máquina “ensinando” os seres humanos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B14EA7E3-6C25-4596-8388-62AF5D5CC248}"/>
              </a:ext>
            </a:extLst>
          </p:cNvPr>
          <p:cNvSpPr txBox="1"/>
          <p:nvPr/>
        </p:nvSpPr>
        <p:spPr>
          <a:xfrm>
            <a:off x="4053" y="6488668"/>
            <a:ext cx="2728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Adaptado de </a:t>
            </a:r>
            <a:r>
              <a:rPr lang="pt-BR" sz="1800" dirty="0" err="1"/>
              <a:t>Géron</a:t>
            </a:r>
            <a:r>
              <a:rPr lang="pt-BR" dirty="0"/>
              <a:t> (</a:t>
            </a:r>
            <a:r>
              <a:rPr lang="pt-BR" sz="1800" dirty="0"/>
              <a:t>2019).</a:t>
            </a:r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8DC4A0E-437E-4C72-BF4E-579D67915276}"/>
              </a:ext>
            </a:extLst>
          </p:cNvPr>
          <p:cNvSpPr/>
          <p:nvPr/>
        </p:nvSpPr>
        <p:spPr>
          <a:xfrm>
            <a:off x="977511" y="1717560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Estudar o problema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7E711887-15CA-441A-94C1-D8CC1E3E5B2C}"/>
              </a:ext>
            </a:extLst>
          </p:cNvPr>
          <p:cNvSpPr/>
          <p:nvPr/>
        </p:nvSpPr>
        <p:spPr>
          <a:xfrm>
            <a:off x="2610360" y="3829442"/>
            <a:ext cx="2318435" cy="1087395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pt-BR" dirty="0"/>
              <a:t>Muitos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38DCC6-557F-45D0-AD4F-57A5202165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5397" y="3872557"/>
            <a:ext cx="608360" cy="608360"/>
          </a:xfrm>
          <a:prstGeom prst="rect">
            <a:avLst/>
          </a:prstGeom>
        </p:spPr>
      </p:pic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135F234A-FA00-47C2-9CDC-DF25BFD301CB}"/>
              </a:ext>
            </a:extLst>
          </p:cNvPr>
          <p:cNvCxnSpPr>
            <a:cxnSpLocks/>
            <a:stCxn id="23" idx="3"/>
            <a:endCxn id="37" idx="1"/>
          </p:cNvCxnSpPr>
          <p:nvPr/>
        </p:nvCxnSpPr>
        <p:spPr>
          <a:xfrm flipV="1">
            <a:off x="2732170" y="2261257"/>
            <a:ext cx="110387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202E5790-8CE0-4FDE-AB46-011B8C12AF20}"/>
              </a:ext>
            </a:extLst>
          </p:cNvPr>
          <p:cNvSpPr/>
          <p:nvPr/>
        </p:nvSpPr>
        <p:spPr>
          <a:xfrm>
            <a:off x="3836040" y="1717559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Treinar algoritmo</a:t>
            </a:r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B9D0D7A4-209E-4E1E-9743-ECCE6BABD41E}"/>
              </a:ext>
            </a:extLst>
          </p:cNvPr>
          <p:cNvCxnSpPr>
            <a:cxnSpLocks/>
            <a:stCxn id="5" idx="0"/>
            <a:endCxn id="37" idx="2"/>
          </p:cNvCxnSpPr>
          <p:nvPr/>
        </p:nvCxnSpPr>
        <p:spPr>
          <a:xfrm rot="5400000" flipH="1" flipV="1">
            <a:off x="3707672" y="2866860"/>
            <a:ext cx="1067603" cy="943793"/>
          </a:xfrm>
          <a:prstGeom prst="bentConnector3">
            <a:avLst>
              <a:gd name="adj1" fmla="val 50000"/>
            </a:avLst>
          </a:prstGeom>
          <a:ln>
            <a:prstDash val="lgDashDot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Imagem 34">
            <a:extLst>
              <a:ext uri="{FF2B5EF4-FFF2-40B4-BE49-F238E27FC236}">
                <a16:creationId xmlns:a16="http://schemas.microsoft.com/office/drawing/2014/main" id="{6A00C528-536B-4834-9DEC-BB75B7538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7334" y="1740007"/>
            <a:ext cx="1042497" cy="1042497"/>
          </a:xfrm>
          <a:prstGeom prst="rect">
            <a:avLst/>
          </a:prstGeom>
        </p:spPr>
      </p:pic>
      <p:cxnSp>
        <p:nvCxnSpPr>
          <p:cNvPr id="46" name="Conector: Angulado 45">
            <a:extLst>
              <a:ext uri="{FF2B5EF4-FFF2-40B4-BE49-F238E27FC236}">
                <a16:creationId xmlns:a16="http://schemas.microsoft.com/office/drawing/2014/main" id="{0F21DDA0-41B1-43CF-9D2E-EE402BA165CD}"/>
              </a:ext>
            </a:extLst>
          </p:cNvPr>
          <p:cNvCxnSpPr>
            <a:cxnSpLocks/>
            <a:stCxn id="37" idx="3"/>
            <a:endCxn id="35" idx="1"/>
          </p:cNvCxnSpPr>
          <p:nvPr/>
        </p:nvCxnSpPr>
        <p:spPr>
          <a:xfrm flipV="1">
            <a:off x="5590699" y="2261256"/>
            <a:ext cx="157663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tângulo 49">
            <a:extLst>
              <a:ext uri="{FF2B5EF4-FFF2-40B4-BE49-F238E27FC236}">
                <a16:creationId xmlns:a16="http://schemas.microsoft.com/office/drawing/2014/main" id="{4E665F1A-A1F7-439B-A7BA-D400FBA4BC24}"/>
              </a:ext>
            </a:extLst>
          </p:cNvPr>
          <p:cNvSpPr/>
          <p:nvPr/>
        </p:nvSpPr>
        <p:spPr>
          <a:xfrm>
            <a:off x="6708302" y="3809783"/>
            <a:ext cx="1754659" cy="10873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Inspecionar a solução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CDBB5D34-E865-4380-BE27-ED51C2B554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7334" y="5490528"/>
            <a:ext cx="834080" cy="834080"/>
          </a:xfrm>
          <a:prstGeom prst="rect">
            <a:avLst/>
          </a:prstGeom>
        </p:spPr>
      </p:pic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BC128C00-FCE5-4961-B610-16B06BA0AF11}"/>
              </a:ext>
            </a:extLst>
          </p:cNvPr>
          <p:cNvSpPr/>
          <p:nvPr/>
        </p:nvSpPr>
        <p:spPr>
          <a:xfrm>
            <a:off x="3432179" y="5386333"/>
            <a:ext cx="2557348" cy="10873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Entender melhor o problema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77D8A5C1-B741-474A-85EA-800246B62F3A}"/>
              </a:ext>
            </a:extLst>
          </p:cNvPr>
          <p:cNvSpPr txBox="1"/>
          <p:nvPr/>
        </p:nvSpPr>
        <p:spPr>
          <a:xfrm>
            <a:off x="6797315" y="2925821"/>
            <a:ext cx="1576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Solução</a:t>
            </a:r>
          </a:p>
        </p:txBody>
      </p:sp>
      <p:cxnSp>
        <p:nvCxnSpPr>
          <p:cNvPr id="62" name="Conector: Angulado 61">
            <a:extLst>
              <a:ext uri="{FF2B5EF4-FFF2-40B4-BE49-F238E27FC236}">
                <a16:creationId xmlns:a16="http://schemas.microsoft.com/office/drawing/2014/main" id="{7CFD16E3-002E-4D1B-B100-A6FA3C6A2862}"/>
              </a:ext>
            </a:extLst>
          </p:cNvPr>
          <p:cNvCxnSpPr>
            <a:cxnSpLocks/>
            <a:stCxn id="61" idx="2"/>
            <a:endCxn id="50" idx="0"/>
          </p:cNvCxnSpPr>
          <p:nvPr/>
        </p:nvCxnSpPr>
        <p:spPr>
          <a:xfrm rot="5400000">
            <a:off x="7328318" y="3552468"/>
            <a:ext cx="514630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ector: Angulado 66">
            <a:extLst>
              <a:ext uri="{FF2B5EF4-FFF2-40B4-BE49-F238E27FC236}">
                <a16:creationId xmlns:a16="http://schemas.microsoft.com/office/drawing/2014/main" id="{0CFD1EE3-72CF-433B-9440-642019F2698C}"/>
              </a:ext>
            </a:extLst>
          </p:cNvPr>
          <p:cNvCxnSpPr>
            <a:cxnSpLocks/>
            <a:stCxn id="50" idx="2"/>
            <a:endCxn id="42" idx="0"/>
          </p:cNvCxnSpPr>
          <p:nvPr/>
        </p:nvCxnSpPr>
        <p:spPr>
          <a:xfrm rot="5400000">
            <a:off x="7340425" y="5141127"/>
            <a:ext cx="489156" cy="12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ector: Angulado 71">
            <a:extLst>
              <a:ext uri="{FF2B5EF4-FFF2-40B4-BE49-F238E27FC236}">
                <a16:creationId xmlns:a16="http://schemas.microsoft.com/office/drawing/2014/main" id="{5368CD17-BA13-44C9-A267-880163E252D3}"/>
              </a:ext>
            </a:extLst>
          </p:cNvPr>
          <p:cNvCxnSpPr>
            <a:cxnSpLocks/>
            <a:stCxn id="42" idx="2"/>
            <a:endCxn id="53" idx="3"/>
          </p:cNvCxnSpPr>
          <p:nvPr/>
        </p:nvCxnSpPr>
        <p:spPr>
          <a:xfrm rot="10800000">
            <a:off x="5989527" y="5930032"/>
            <a:ext cx="982288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tângulo 74">
            <a:extLst>
              <a:ext uri="{FF2B5EF4-FFF2-40B4-BE49-F238E27FC236}">
                <a16:creationId xmlns:a16="http://schemas.microsoft.com/office/drawing/2014/main" id="{82336268-DD8C-4ACB-B63F-DF5FFEFAC3E7}"/>
              </a:ext>
            </a:extLst>
          </p:cNvPr>
          <p:cNvSpPr/>
          <p:nvPr/>
        </p:nvSpPr>
        <p:spPr>
          <a:xfrm>
            <a:off x="844612" y="5685452"/>
            <a:ext cx="2020455" cy="4891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/>
              <a:t>Itere (caso necessário)</a:t>
            </a:r>
          </a:p>
        </p:txBody>
      </p: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55541184-2536-4715-93CE-9B7777CA1D31}"/>
              </a:ext>
            </a:extLst>
          </p:cNvPr>
          <p:cNvCxnSpPr>
            <a:cxnSpLocks/>
            <a:stCxn id="53" idx="1"/>
            <a:endCxn id="75" idx="3"/>
          </p:cNvCxnSpPr>
          <p:nvPr/>
        </p:nvCxnSpPr>
        <p:spPr>
          <a:xfrm rot="10800000">
            <a:off x="2865067" y="5930031"/>
            <a:ext cx="567112" cy="1"/>
          </a:xfrm>
          <a:prstGeom prst="bentConnector3">
            <a:avLst>
              <a:gd name="adj1" fmla="val 50000"/>
            </a:avLst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ector: Angulado 79">
            <a:extLst>
              <a:ext uri="{FF2B5EF4-FFF2-40B4-BE49-F238E27FC236}">
                <a16:creationId xmlns:a16="http://schemas.microsoft.com/office/drawing/2014/main" id="{CBD36505-EB0F-47F8-AAA6-FF997A5313D5}"/>
              </a:ext>
            </a:extLst>
          </p:cNvPr>
          <p:cNvCxnSpPr>
            <a:cxnSpLocks/>
            <a:stCxn id="75" idx="0"/>
            <a:endCxn id="23" idx="2"/>
          </p:cNvCxnSpPr>
          <p:nvPr/>
        </p:nvCxnSpPr>
        <p:spPr>
          <a:xfrm rot="5400000" flipH="1" flipV="1">
            <a:off x="414592" y="4245204"/>
            <a:ext cx="2880497" cy="1"/>
          </a:xfrm>
          <a:prstGeom prst="bentConnector3">
            <a:avLst>
              <a:gd name="adj1" fmla="val 50000"/>
            </a:avLst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22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1F73F83A-616F-2C9D-E8DE-14324C090038}"/>
              </a:ext>
            </a:extLst>
          </p:cNvPr>
          <p:cNvSpPr txBox="1"/>
          <p:nvPr/>
        </p:nvSpPr>
        <p:spPr>
          <a:xfrm>
            <a:off x="950611" y="943398"/>
            <a:ext cx="10290778" cy="423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14143C"/>
                </a:solidFill>
                <a:latin typeface="Branding Black" panose="00000A00000000000000" pitchFamily="50" charset="0"/>
              </a:rPr>
              <a:t>AGENDA </a:t>
            </a:r>
          </a:p>
          <a:p>
            <a:endParaRPr lang="pt-BR" sz="2800" b="1" dirty="0">
              <a:solidFill>
                <a:srgbClr val="03C19D"/>
              </a:solidFill>
              <a:latin typeface="Branding Black" panose="00000A00000000000000" pitchFamily="50" charset="0"/>
            </a:endParaRP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Apresentação;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Informações sobre a disciplina:</a:t>
            </a:r>
          </a:p>
          <a:p>
            <a:pPr marL="914400" lvl="1" indent="-457200" algn="just">
              <a:lnSpc>
                <a:spcPct val="150000"/>
              </a:lnSpc>
              <a:buFontTx/>
              <a:buChar char="-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Plano de ensino;</a:t>
            </a:r>
          </a:p>
          <a:p>
            <a:pPr marL="914400" lvl="1" indent="-457200" algn="just">
              <a:lnSpc>
                <a:spcPct val="150000"/>
              </a:lnSpc>
              <a:buFontTx/>
              <a:buChar char="-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Aspectos metodológicos (aulas, avaliações, ferramentas etc.);</a:t>
            </a: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 a conceitos de inteligência artificial.</a:t>
            </a:r>
            <a:endParaRPr lang="pt-BR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53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2AA527F-038D-4787-89FB-B0D272831EA0}"/>
              </a:ext>
            </a:extLst>
          </p:cNvPr>
          <p:cNvSpPr txBox="1"/>
          <p:nvPr/>
        </p:nvSpPr>
        <p:spPr>
          <a:xfrm>
            <a:off x="642552" y="1878384"/>
            <a:ext cx="11207578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Problemas para os quais as soluções existentes exigem muita configuração manual ou longas listas de regras: um algoritmo de Aprendizado de Máquina geralmente simplifica e melhora o código;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Problemas complexos para os quais não existe uma boa solução quando utilizamos uma abordagem tradicional: as melhores técnicas de Aprendizado de Máquina podem encontrar uma solução;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Ambientes flutuantes: um sistema de Aprendizado de Máquina pode se adaptar a novos dados;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Compreensão de problemas complexos e grandes quantidades de dados.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843C6E2-08F6-4CAB-AE56-5E3444B1D326}"/>
              </a:ext>
            </a:extLst>
          </p:cNvPr>
          <p:cNvSpPr txBox="1"/>
          <p:nvPr/>
        </p:nvSpPr>
        <p:spPr>
          <a:xfrm>
            <a:off x="642552" y="802752"/>
            <a:ext cx="816781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Resumindo, o Aprendizado de Máquina é ótimo para: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565599-23B9-4CC0-8EA2-95A777B3D131}"/>
              </a:ext>
            </a:extLst>
          </p:cNvPr>
          <p:cNvSpPr txBox="1"/>
          <p:nvPr/>
        </p:nvSpPr>
        <p:spPr>
          <a:xfrm>
            <a:off x="750673" y="5971444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/>
              <a:t>Géron</a:t>
            </a:r>
            <a:r>
              <a:rPr lang="pt-BR" dirty="0"/>
              <a:t> (</a:t>
            </a:r>
            <a:r>
              <a:rPr lang="pt-BR" sz="1800" dirty="0"/>
              <a:t>2019).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628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76BC132-16AE-4B4A-80B6-37B32CFD7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228471"/>
              </p:ext>
            </p:extLst>
          </p:nvPr>
        </p:nvGraphicFramePr>
        <p:xfrm>
          <a:off x="539546" y="654303"/>
          <a:ext cx="11112908" cy="535559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506283">
                  <a:extLst>
                    <a:ext uri="{9D8B030D-6E8A-4147-A177-3AD203B41FA5}">
                      <a16:colId xmlns:a16="http://schemas.microsoft.com/office/drawing/2014/main" val="3847921416"/>
                    </a:ext>
                  </a:extLst>
                </a:gridCol>
                <a:gridCol w="4483211">
                  <a:extLst>
                    <a:ext uri="{9D8B030D-6E8A-4147-A177-3AD203B41FA5}">
                      <a16:colId xmlns:a16="http://schemas.microsoft.com/office/drawing/2014/main" val="2311071121"/>
                    </a:ext>
                  </a:extLst>
                </a:gridCol>
                <a:gridCol w="4123414">
                  <a:extLst>
                    <a:ext uri="{9D8B030D-6E8A-4147-A177-3AD203B41FA5}">
                      <a16:colId xmlns:a16="http://schemas.microsoft.com/office/drawing/2014/main" val="1711940634"/>
                    </a:ext>
                  </a:extLst>
                </a:gridCol>
              </a:tblGrid>
              <a:tr h="839084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pt-BR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Aprendizado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pt-BR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pt-BR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42309"/>
                  </a:ext>
                </a:extLst>
              </a:tr>
              <a:tr h="19712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Supervisionado</a:t>
                      </a:r>
                    </a:p>
                    <a:p>
                      <a:pPr algn="ctr" fontAlgn="base">
                        <a:lnSpc>
                          <a:spcPct val="150000"/>
                        </a:lnSpc>
                      </a:pPr>
                      <a:endParaRPr lang="pt-BR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Algoritmos que usam dados rotulados (entrada e saída conhecida) para aprender a mapear novos dados e fazer previsões ou classificações.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Prever ou classificar novos dados com base nos padrões aprendidos a partir dos dados rotulados.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478199"/>
                  </a:ext>
                </a:extLst>
              </a:tr>
              <a:tr h="25452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 Supervisionado</a:t>
                      </a:r>
                    </a:p>
                    <a:p>
                      <a:pPr algn="ctr" fontAlgn="base">
                        <a:lnSpc>
                          <a:spcPct val="150000"/>
                        </a:lnSpc>
                      </a:pPr>
                      <a:endParaRPr lang="pt-BR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Algoritmos que exploram padrões e estruturas nos dados não rotulados para realizar agrupamentos ou redução de dimensionalidade.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pt-BR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Descobrir estruturas ocultas nos dados, como agrupamentos naturais ou características relevantes.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36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45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76BC132-16AE-4B4A-80B6-37B32CFD7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758614"/>
              </p:ext>
            </p:extLst>
          </p:nvPr>
        </p:nvGraphicFramePr>
        <p:xfrm>
          <a:off x="539546" y="654303"/>
          <a:ext cx="11112908" cy="5355595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506283">
                  <a:extLst>
                    <a:ext uri="{9D8B030D-6E8A-4147-A177-3AD203B41FA5}">
                      <a16:colId xmlns:a16="http://schemas.microsoft.com/office/drawing/2014/main" val="3847921416"/>
                    </a:ext>
                  </a:extLst>
                </a:gridCol>
                <a:gridCol w="4483211">
                  <a:extLst>
                    <a:ext uri="{9D8B030D-6E8A-4147-A177-3AD203B41FA5}">
                      <a16:colId xmlns:a16="http://schemas.microsoft.com/office/drawing/2014/main" val="2311071121"/>
                    </a:ext>
                  </a:extLst>
                </a:gridCol>
                <a:gridCol w="4123414">
                  <a:extLst>
                    <a:ext uri="{9D8B030D-6E8A-4147-A177-3AD203B41FA5}">
                      <a16:colId xmlns:a16="http://schemas.microsoft.com/office/drawing/2014/main" val="1711940634"/>
                    </a:ext>
                  </a:extLst>
                </a:gridCol>
              </a:tblGrid>
              <a:tr h="839084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pt-BR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Aprendizado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pt-BR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Algoritmos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pt-BR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Aplicações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3442309"/>
                  </a:ext>
                </a:extLst>
              </a:tr>
              <a:tr h="19712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Supervisionado</a:t>
                      </a:r>
                    </a:p>
                    <a:p>
                      <a:pPr algn="ctr" fontAlgn="base">
                        <a:lnSpc>
                          <a:spcPct val="150000"/>
                        </a:lnSpc>
                      </a:pPr>
                      <a:endParaRPr lang="pt-BR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Regressão Linear, Árvores de Decisão, Máquinas de Vetores de Suporte (SVM), Redes Neurais, k-Vizinhos Mais Próximos (KNN)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Classificação de e-mails como spam ou não spam, previsão de preços de imóveis, diagnóstico médico, etc.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478199"/>
                  </a:ext>
                </a:extLst>
              </a:tr>
              <a:tr h="254525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Não Supervisionado</a:t>
                      </a:r>
                    </a:p>
                    <a:p>
                      <a:pPr algn="ctr" fontAlgn="base">
                        <a:lnSpc>
                          <a:spcPct val="150000"/>
                        </a:lnSpc>
                      </a:pPr>
                      <a:endParaRPr lang="pt-BR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pt-BR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K-</a:t>
                      </a:r>
                      <a:r>
                        <a:rPr lang="pt-BR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Means</a:t>
                      </a:r>
                      <a:r>
                        <a:rPr lang="pt-BR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Agrupamento Hierárquico, Análise de Componentes Principais (PCA), Algoritmos de Redução de Dimensionalidade, etc.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50000"/>
                        </a:lnSpc>
                      </a:pPr>
                      <a:r>
                        <a:rPr lang="pt-BR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Segmentação de clientes, detecção de padrões de comportamento, redução de dimensionalidade para visualização,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36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009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067136" y="2950669"/>
            <a:ext cx="652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pt-BR" sz="4200" b="1" dirty="0">
                <a:solidFill>
                  <a:schemeClr val="bg1"/>
                </a:solidFill>
                <a:latin typeface="Branding Black" panose="00000A00000000000000" pitchFamily="50" charset="0"/>
              </a:rPr>
              <a:t>Ferramentas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86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C622394-FD92-4FD4-9417-2F72EC536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88" y="1506675"/>
            <a:ext cx="3019035" cy="301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pandas (software) – Wikipédia, a enciclopédia livre">
            <a:extLst>
              <a:ext uri="{FF2B5EF4-FFF2-40B4-BE49-F238E27FC236}">
                <a16:creationId xmlns:a16="http://schemas.microsoft.com/office/drawing/2014/main" id="{5822B433-A2AE-4820-A132-C6A573131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844" y="886967"/>
            <a:ext cx="1607962" cy="65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NumPy">
            <a:extLst>
              <a:ext uri="{FF2B5EF4-FFF2-40B4-BE49-F238E27FC236}">
                <a16:creationId xmlns:a16="http://schemas.microsoft.com/office/drawing/2014/main" id="{E7D1EFB7-58AF-4B38-A48D-2A474982E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984" y="1506675"/>
            <a:ext cx="1012769" cy="101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5ED9E5-DDF2-466A-AD03-8DDC38EBFD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6957" y="2846083"/>
            <a:ext cx="1894012" cy="543188"/>
          </a:xfrm>
          <a:prstGeom prst="rect">
            <a:avLst/>
          </a:prstGeom>
        </p:spPr>
      </p:pic>
      <p:pic>
        <p:nvPicPr>
          <p:cNvPr id="17418" name="Picture 10" descr="Plotly – Wikipédia, a enciclopédia livre">
            <a:extLst>
              <a:ext uri="{FF2B5EF4-FFF2-40B4-BE49-F238E27FC236}">
                <a16:creationId xmlns:a16="http://schemas.microsoft.com/office/drawing/2014/main" id="{88D1517A-3294-4B0E-B22E-0A188B2F4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19" y="3713492"/>
            <a:ext cx="2156727" cy="71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scikit-learn – Wikipédia, a enciclopédia livre">
            <a:extLst>
              <a:ext uri="{FF2B5EF4-FFF2-40B4-BE49-F238E27FC236}">
                <a16:creationId xmlns:a16="http://schemas.microsoft.com/office/drawing/2014/main" id="{12E37B4F-E969-4A48-9D3C-04AFC50C0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15" y="2767626"/>
            <a:ext cx="1488003" cy="80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TensorFlow - Wikipedia">
            <a:extLst>
              <a:ext uri="{FF2B5EF4-FFF2-40B4-BE49-F238E27FC236}">
                <a16:creationId xmlns:a16="http://schemas.microsoft.com/office/drawing/2014/main" id="{75033A96-8B42-49E9-83C1-8116246BA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715" y="1036528"/>
            <a:ext cx="1607614" cy="102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Day 40 of 100DaysofML. NLTK. Natural Language Toolkit is one… | by Charan  Soneji | 100DaysofMLcode | Medium">
            <a:extLst>
              <a:ext uri="{FF2B5EF4-FFF2-40B4-BE49-F238E27FC236}">
                <a16:creationId xmlns:a16="http://schemas.microsoft.com/office/drawing/2014/main" id="{576C9BAF-26AD-4BA6-B8A3-5CB9222E1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039" y="4751174"/>
            <a:ext cx="809922" cy="8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F69D8E-CFDF-4C8F-A77C-EA867AA2F6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42694" y="4529929"/>
            <a:ext cx="1414222" cy="10239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BE16A9E-F4A4-474E-B1EF-2E7290DACF2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/>
          <a:stretch/>
        </p:blipFill>
        <p:spPr>
          <a:xfrm>
            <a:off x="9906913" y="2799384"/>
            <a:ext cx="2156680" cy="779030"/>
          </a:xfrm>
          <a:prstGeom prst="rect">
            <a:avLst/>
          </a:prstGeom>
        </p:spPr>
      </p:pic>
      <p:pic>
        <p:nvPicPr>
          <p:cNvPr id="17428" name="Picture 20" descr="What is Kaggle? | DataCamp">
            <a:extLst>
              <a:ext uri="{FF2B5EF4-FFF2-40B4-BE49-F238E27FC236}">
                <a16:creationId xmlns:a16="http://schemas.microsoft.com/office/drawing/2014/main" id="{8BB2C278-9DB1-4F11-8CC1-E84882330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409" y="1345272"/>
            <a:ext cx="1737688" cy="86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Google Colab- Guia do Iniciante. Observação: Este post é a tradução de… |  by Sigrid | Machina Sapiens | Medium">
            <a:extLst>
              <a:ext uri="{FF2B5EF4-FFF2-40B4-BE49-F238E27FC236}">
                <a16:creationId xmlns:a16="http://schemas.microsoft.com/office/drawing/2014/main" id="{7F6F3F0C-0AD1-4F23-BBEB-FEDB995C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211" y="4662488"/>
            <a:ext cx="1892084" cy="100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7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B489B23-9496-4452-AD38-CD914188250C}"/>
              </a:ext>
            </a:extLst>
          </p:cNvPr>
          <p:cNvSpPr txBox="1"/>
          <p:nvPr/>
        </p:nvSpPr>
        <p:spPr>
          <a:xfrm>
            <a:off x="1099751" y="1012568"/>
            <a:ext cx="89462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GÉRON, A. 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Mãos à obra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aprendizado de máquina com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Rio de Janeiro: Alta Books, 2019.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RUSSELL, S.; NORVIG, P. 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Inteligência artificial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Rio de Janeiro: Elsevier Editora Ltda, 2013.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0A4553-1561-4366-8883-5D1F67087D96}"/>
              </a:ext>
            </a:extLst>
          </p:cNvPr>
          <p:cNvSpPr txBox="1"/>
          <p:nvPr/>
        </p:nvSpPr>
        <p:spPr>
          <a:xfrm>
            <a:off x="1099751" y="643236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Referências Slides: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352011-49AF-43E0-B847-199E7C78AF69}"/>
              </a:ext>
            </a:extLst>
          </p:cNvPr>
          <p:cNvSpPr txBox="1"/>
          <p:nvPr/>
        </p:nvSpPr>
        <p:spPr>
          <a:xfrm>
            <a:off x="1099751" y="3316414"/>
            <a:ext cx="60980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Recomendações: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528A15-449B-4BDE-9E30-E68FEB22B17A}"/>
              </a:ext>
            </a:extLst>
          </p:cNvPr>
          <p:cNvSpPr txBox="1"/>
          <p:nvPr/>
        </p:nvSpPr>
        <p:spPr>
          <a:xfrm>
            <a:off x="1099751" y="3821670"/>
            <a:ext cx="894629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FIELD, A.; MILES, J.; FIELD, Z.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Discovering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Londres: SAGE, 2012.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GOODFELLOW, I.; BENGIO, Y.; COURVILLE, A. Deep learning. Cambridge: MIT Press, 2016.</a:t>
            </a:r>
          </a:p>
          <a:p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KNAFLIC, C. N.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Storytelling</a:t>
            </a: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 dados: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 guia sobre visualização. Rio de Janeiro: Alta Books, 2019.</a:t>
            </a:r>
          </a:p>
        </p:txBody>
      </p:sp>
    </p:spTree>
    <p:extLst>
      <p:ext uri="{BB962C8B-B14F-4D97-AF65-F5344CB8AC3E}">
        <p14:creationId xmlns:p14="http://schemas.microsoft.com/office/powerpoint/2010/main" val="3387412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258453" y="2807019"/>
            <a:ext cx="6514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pt-BR" sz="4000" b="1" dirty="0">
                <a:solidFill>
                  <a:schemeClr val="bg1"/>
                </a:solidFill>
                <a:latin typeface="Branding Black" panose="00000A00000000000000" pitchFamily="50" charset="0"/>
              </a:rPr>
              <a:t>Fundamentos de Álgebra Linear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975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81C910CC-FCA4-4E1E-810C-5E740ADD03EC}"/>
              </a:ext>
            </a:extLst>
          </p:cNvPr>
          <p:cNvSpPr txBox="1"/>
          <p:nvPr/>
        </p:nvSpPr>
        <p:spPr>
          <a:xfrm>
            <a:off x="864973" y="1953468"/>
            <a:ext cx="9588843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álgebra linear é um ramo da matemática amplamente utilizado em toda a ciência e engenharia;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 uma forma de matemática discreta;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boa compreensão da álgebra linear é essencial para compreender e trabalhar com muitos algoritmos de aprendizado de máquina, especialmente algoritmos de aprendizado profundo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(deep learning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1A5DA63-3651-475F-9C8F-B59F6310ACC4}"/>
              </a:ext>
            </a:extLst>
          </p:cNvPr>
          <p:cNvSpPr txBox="1"/>
          <p:nvPr/>
        </p:nvSpPr>
        <p:spPr>
          <a:xfrm>
            <a:off x="3744097" y="598495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Goodfellow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Courville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(2016).</a:t>
            </a:r>
          </a:p>
        </p:txBody>
      </p:sp>
    </p:spTree>
    <p:extLst>
      <p:ext uri="{BB962C8B-B14F-4D97-AF65-F5344CB8AC3E}">
        <p14:creationId xmlns:p14="http://schemas.microsoft.com/office/powerpoint/2010/main" val="3988994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2D206184-6D4F-4D58-97A8-16061F0A7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500330"/>
              </p:ext>
            </p:extLst>
          </p:nvPr>
        </p:nvGraphicFramePr>
        <p:xfrm>
          <a:off x="2032000" y="1970217"/>
          <a:ext cx="8128000" cy="251256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72863">
                  <a:extLst>
                    <a:ext uri="{9D8B030D-6E8A-4147-A177-3AD203B41FA5}">
                      <a16:colId xmlns:a16="http://schemas.microsoft.com/office/drawing/2014/main" val="1707183272"/>
                    </a:ext>
                  </a:extLst>
                </a:gridCol>
                <a:gridCol w="3158867">
                  <a:extLst>
                    <a:ext uri="{9D8B030D-6E8A-4147-A177-3AD203B41FA5}">
                      <a16:colId xmlns:a16="http://schemas.microsoft.com/office/drawing/2014/main" val="1473113466"/>
                    </a:ext>
                  </a:extLst>
                </a:gridCol>
                <a:gridCol w="1764270">
                  <a:extLst>
                    <a:ext uri="{9D8B030D-6E8A-4147-A177-3AD203B41FA5}">
                      <a16:colId xmlns:a16="http://schemas.microsoft.com/office/drawing/2014/main" val="40174951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39224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Elemento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Definição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Notação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37486"/>
                  </a:ext>
                </a:extLst>
              </a:tr>
              <a:tr h="624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Escalar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Número único que representa uma quantidade ou magnitude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3; -2,5; </a:t>
                      </a:r>
                      <a:r>
                        <a:rPr lang="el-G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π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 b, 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17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Coleção ordenada de escalares, geralmente representada como uma matriz unidimensional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[2, 4, −1]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v, 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870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985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2">
                <a:extLst>
                  <a:ext uri="{FF2B5EF4-FFF2-40B4-BE49-F238E27FC236}">
                    <a16:creationId xmlns:a16="http://schemas.microsoft.com/office/drawing/2014/main" id="{2D206184-6D4F-4D58-97A8-16061F0A7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4570949"/>
                  </p:ext>
                </p:extLst>
              </p:nvPr>
            </p:nvGraphicFramePr>
            <p:xfrm>
              <a:off x="2032000" y="1970217"/>
              <a:ext cx="8128000" cy="2924048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72863">
                      <a:extLst>
                        <a:ext uri="{9D8B030D-6E8A-4147-A177-3AD203B41FA5}">
                          <a16:colId xmlns:a16="http://schemas.microsoft.com/office/drawing/2014/main" val="1707183272"/>
                        </a:ext>
                      </a:extLst>
                    </a:gridCol>
                    <a:gridCol w="3158867">
                      <a:extLst>
                        <a:ext uri="{9D8B030D-6E8A-4147-A177-3AD203B41FA5}">
                          <a16:colId xmlns:a16="http://schemas.microsoft.com/office/drawing/2014/main" val="1473113466"/>
                        </a:ext>
                      </a:extLst>
                    </a:gridCol>
                    <a:gridCol w="1764270">
                      <a:extLst>
                        <a:ext uri="{9D8B030D-6E8A-4147-A177-3AD203B41FA5}">
                          <a16:colId xmlns:a16="http://schemas.microsoft.com/office/drawing/2014/main" val="401749517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392244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Elemento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Definição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Exemplo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Notação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137486"/>
                      </a:ext>
                    </a:extLst>
                  </a:tr>
                  <a:tr h="6245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Matriz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Coleção retangular de escalares organizados em linhas e colunas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1 2 3 </m:t>
                                        </m:r>
                                      </m:e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4 5 6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pt-BR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A, B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61785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Generalização de escalares, vetores e matrizes. Tensores podem ter mais de duas dimensões.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eqArr>
                                          <m:eqArrPr>
                                            <m:ctrlP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1 2 </m:t>
                                            </m:r>
                                          </m:e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3 4 </m:t>
                                            </m:r>
                                          </m:e>
                                        </m:eqAr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pt-BR" dirty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eqArr>
                                          <m:eqArrPr>
                                            <m:ctrlP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5 6 </m:t>
                                            </m:r>
                                          </m:e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7 8 </m:t>
                                            </m:r>
                                          </m:e>
                                        </m:eqAr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pt-BR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l-G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Τ</a:t>
                          </a:r>
                          <a:r>
                            <a:rPr lang="pt-B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el-G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Χ</a:t>
                          </a:r>
                          <a:endParaRPr lang="pt-B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8870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2">
                <a:extLst>
                  <a:ext uri="{FF2B5EF4-FFF2-40B4-BE49-F238E27FC236}">
                    <a16:creationId xmlns:a16="http://schemas.microsoft.com/office/drawing/2014/main" id="{2D206184-6D4F-4D58-97A8-16061F0A7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4570949"/>
                  </p:ext>
                </p:extLst>
              </p:nvPr>
            </p:nvGraphicFramePr>
            <p:xfrm>
              <a:off x="2032000" y="1970217"/>
              <a:ext cx="8128000" cy="2924048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72863">
                      <a:extLst>
                        <a:ext uri="{9D8B030D-6E8A-4147-A177-3AD203B41FA5}">
                          <a16:colId xmlns:a16="http://schemas.microsoft.com/office/drawing/2014/main" val="1707183272"/>
                        </a:ext>
                      </a:extLst>
                    </a:gridCol>
                    <a:gridCol w="3158867">
                      <a:extLst>
                        <a:ext uri="{9D8B030D-6E8A-4147-A177-3AD203B41FA5}">
                          <a16:colId xmlns:a16="http://schemas.microsoft.com/office/drawing/2014/main" val="1473113466"/>
                        </a:ext>
                      </a:extLst>
                    </a:gridCol>
                    <a:gridCol w="1764270">
                      <a:extLst>
                        <a:ext uri="{9D8B030D-6E8A-4147-A177-3AD203B41FA5}">
                          <a16:colId xmlns:a16="http://schemas.microsoft.com/office/drawing/2014/main" val="401749517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392244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Elemento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Definição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Exemplo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Notação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137486"/>
                      </a:ext>
                    </a:extLst>
                  </a:tr>
                  <a:tr h="865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Matriz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Coleção retangular de escalares organizados em linhas e colunas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517" t="-46479" r="-115517" b="-20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A, B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6178539"/>
                      </a:ext>
                    </a:extLst>
                  </a:tr>
                  <a:tr h="16880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Generalização de escalares, vetores e matrizes. Tensores podem ter mais de duas dimensões.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517" t="-75090" r="-115517" b="-5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l-G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Τ</a:t>
                          </a:r>
                          <a:r>
                            <a:rPr lang="pt-B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el-G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Χ</a:t>
                          </a:r>
                          <a:endParaRPr lang="pt-B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88709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958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4087636" y="2950669"/>
            <a:ext cx="4834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pt-BR" sz="4200" b="1" dirty="0">
                <a:solidFill>
                  <a:schemeClr val="bg1"/>
                </a:solidFill>
                <a:latin typeface="Branding Black" panose="00000A00000000000000" pitchFamily="50" charset="0"/>
              </a:rPr>
              <a:t>PLANO DE ENSINO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141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258453" y="2807019"/>
            <a:ext cx="651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pt-BR" sz="4000" b="1" dirty="0">
                <a:solidFill>
                  <a:schemeClr val="bg1"/>
                </a:solidFill>
                <a:latin typeface="Branding Black" panose="00000A00000000000000" pitchFamily="50" charset="0"/>
              </a:rPr>
              <a:t>Operações com vetores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466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/>
              <p:nvPr/>
            </p:nvSpPr>
            <p:spPr>
              <a:xfrm>
                <a:off x="547816" y="1477023"/>
                <a:ext cx="11096367" cy="3903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Soma de Vetores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soma de dois vetores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resulta em um novo vetor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cujos componentes são obtidos somando os componentes correspondentes de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solidFill>
                    <a:srgbClr val="0D0D0D"/>
                  </a:solidFill>
                  <a:latin typeface="Söhne"/>
                  <a:cs typeface="Times New Roman" panose="02020603050405020304" pitchFamily="18" charset="0"/>
                </a:endParaRPr>
              </a:p>
              <a:p>
                <a:pPr marL="1200150" lvl="2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6" y="1477023"/>
                <a:ext cx="11096367" cy="3903954"/>
              </a:xfrm>
              <a:prstGeom prst="rect">
                <a:avLst/>
              </a:prstGeom>
              <a:blipFill>
                <a:blip r:embed="rId2"/>
                <a:stretch>
                  <a:fillRect l="-769" r="-824" b="-21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363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/>
              <p:nvPr/>
            </p:nvSpPr>
            <p:spPr>
              <a:xfrm>
                <a:off x="547816" y="1477023"/>
                <a:ext cx="11096367" cy="3903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Multiplicação de Vetor por Escalar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multiplicação de um vetor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por um escalar </a:t>
                </a:r>
                <a:r>
                  <a:rPr lang="pt-BR" sz="2400" b="0" i="1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resulta em um novo vetor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cujos componentes são obtidos multiplicando cada componente de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por </a:t>
                </a:r>
                <a:r>
                  <a:rPr lang="pt-BR" sz="2400" b="0" i="1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solidFill>
                    <a:srgbClr val="0D0D0D"/>
                  </a:solidFill>
                  <a:latin typeface="Söhne"/>
                  <a:cs typeface="Times New Roman" panose="02020603050405020304" pitchFamily="18" charset="0"/>
                </a:endParaRPr>
              </a:p>
              <a:p>
                <a:pPr marL="1200150" lvl="2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.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6" y="1477023"/>
                <a:ext cx="11096367" cy="3903954"/>
              </a:xfrm>
              <a:prstGeom prst="rect">
                <a:avLst/>
              </a:prstGeom>
              <a:blipFill>
                <a:blip r:embed="rId2"/>
                <a:stretch>
                  <a:fillRect l="-769" r="-824" b="-21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915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/>
              <p:nvPr/>
            </p:nvSpPr>
            <p:spPr>
              <a:xfrm>
                <a:off x="547816" y="1750752"/>
                <a:ext cx="11096367" cy="3356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Produto Escalar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produto escalar de dois vetores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é um escalar que resulta da soma do produto das componentes correspondentes de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:r>
                  <a:rPr lang="pt-BR" sz="2400" b="1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lvl="1" algn="just">
                  <a:lnSpc>
                    <a:spcPct val="150000"/>
                  </a:lnSpc>
                </a:pPr>
                <a:endParaRPr lang="pt-BR" sz="2400" dirty="0">
                  <a:solidFill>
                    <a:srgbClr val="0D0D0D"/>
                  </a:solidFill>
                  <a:latin typeface="Söhne"/>
                  <a:cs typeface="Times New Roman" panose="02020603050405020304" pitchFamily="18" charset="0"/>
                </a:endParaRPr>
              </a:p>
              <a:p>
                <a:pPr marL="1200150" lvl="2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.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6" y="1750752"/>
                <a:ext cx="11096367" cy="3356496"/>
              </a:xfrm>
              <a:prstGeom prst="rect">
                <a:avLst/>
              </a:prstGeom>
              <a:blipFill>
                <a:blip r:embed="rId2"/>
                <a:stretch>
                  <a:fillRect l="-769" r="-824" b="-261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050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3C70DD9D-7F35-4684-BA2E-A8ECAE0AD4FB}"/>
              </a:ext>
            </a:extLst>
          </p:cNvPr>
          <p:cNvSpPr txBox="1"/>
          <p:nvPr/>
        </p:nvSpPr>
        <p:spPr>
          <a:xfrm>
            <a:off x="889685" y="1200024"/>
            <a:ext cx="10663883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Considerações: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4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soma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 a </a:t>
            </a:r>
            <a:r>
              <a:rPr lang="pt-BR" sz="24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multiplicação por escalar preservam a direção dos vetores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apenas alterando seu comprimento;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pt-BR" sz="24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z="24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produto escalar resulta em um escalar 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é usado para </a:t>
            </a:r>
            <a:r>
              <a:rPr lang="pt-BR" sz="24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medir a projeção de um vetor na direção de outro</a:t>
            </a:r>
            <a:r>
              <a:rPr lang="pt-BR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558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382021" y="3075057"/>
            <a:ext cx="651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pt-BR" sz="4000" b="1" dirty="0">
                <a:solidFill>
                  <a:schemeClr val="bg1"/>
                </a:solidFill>
                <a:latin typeface="Branding Black" panose="00000A00000000000000" pitchFamily="50" charset="0"/>
              </a:rPr>
              <a:t>O que é Inteligência Artificial?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281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5EE47A-7762-47AC-A9A0-F78F55325A69}"/>
              </a:ext>
            </a:extLst>
          </p:cNvPr>
          <p:cNvSpPr txBox="1"/>
          <p:nvPr/>
        </p:nvSpPr>
        <p:spPr>
          <a:xfrm>
            <a:off x="4795054" y="2401223"/>
            <a:ext cx="7163560" cy="169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/>
              <a:t>Estudo de agentes que recebem percepções do ambiente e executam ações (RUSSELL; NORVIG, 2013).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C748D9-13FE-477E-ABE1-2404E30E92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429" y="1322173"/>
            <a:ext cx="3877960" cy="38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3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5EE47A-7762-47AC-A9A0-F78F55325A69}"/>
              </a:ext>
            </a:extLst>
          </p:cNvPr>
          <p:cNvSpPr txBox="1"/>
          <p:nvPr/>
        </p:nvSpPr>
        <p:spPr>
          <a:xfrm>
            <a:off x="4930977" y="1680689"/>
            <a:ext cx="7163560" cy="3349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 de linguagem natural;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Representação de conhecimento;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Raciocínio automatizado;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Aprendizado de máquina;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Visão computacional;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Robótica.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1C1FBE-E4D8-4759-9448-1A8B37E85B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186" y="1680689"/>
            <a:ext cx="3349956" cy="33499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AE76D9-80EE-44AA-847A-C41BD4308341}"/>
              </a:ext>
            </a:extLst>
          </p:cNvPr>
          <p:cNvSpPr txBox="1"/>
          <p:nvPr/>
        </p:nvSpPr>
        <p:spPr>
          <a:xfrm>
            <a:off x="5236176" y="529098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(RUSSELL; NORVIG, 2013).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876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57AE531-0A31-456F-B18F-38B92DDD73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522" y="1798828"/>
            <a:ext cx="1508730" cy="150873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500558-4E9C-425B-93E2-5F7DF0B02D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4036" y="1798828"/>
            <a:ext cx="1508730" cy="150873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BD09236-7B60-425A-BC9B-6B80E25529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2550" y="1763684"/>
            <a:ext cx="1659073" cy="165907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FBD3FD4-8AF5-4035-A020-40B3F48DD7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1405" y="1922542"/>
            <a:ext cx="1659073" cy="165907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DF1E30F-A7CF-4779-AD46-442264C1DF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179" y="4170159"/>
            <a:ext cx="1659073" cy="1659073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6817C14-992D-4D41-A8E9-A3DFF1D4BB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8864" y="4274878"/>
            <a:ext cx="1659073" cy="165907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194E38E-0138-4B60-A173-1A873AF8C5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0" y="4170158"/>
            <a:ext cx="1659074" cy="1659074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09A4DDB-7F07-424C-B1E8-3743EC723E05}"/>
              </a:ext>
            </a:extLst>
          </p:cNvPr>
          <p:cNvSpPr txBox="1"/>
          <p:nvPr/>
        </p:nvSpPr>
        <p:spPr>
          <a:xfrm>
            <a:off x="922737" y="3457566"/>
            <a:ext cx="138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Filosofia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79D2AAD-CB04-4173-A08C-92D9DE6FC326}"/>
              </a:ext>
            </a:extLst>
          </p:cNvPr>
          <p:cNvSpPr txBox="1"/>
          <p:nvPr/>
        </p:nvSpPr>
        <p:spPr>
          <a:xfrm>
            <a:off x="3444036" y="3429000"/>
            <a:ext cx="150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Matemática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BF8D54D-02DD-4FB1-ACCC-2D572023EDA4}"/>
              </a:ext>
            </a:extLst>
          </p:cNvPr>
          <p:cNvSpPr txBox="1"/>
          <p:nvPr/>
        </p:nvSpPr>
        <p:spPr>
          <a:xfrm>
            <a:off x="6027721" y="3491473"/>
            <a:ext cx="150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Economia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FB68CC0-80A2-48D3-BB62-DD96F6CB23D2}"/>
              </a:ext>
            </a:extLst>
          </p:cNvPr>
          <p:cNvSpPr txBox="1"/>
          <p:nvPr/>
        </p:nvSpPr>
        <p:spPr>
          <a:xfrm>
            <a:off x="8416513" y="3629561"/>
            <a:ext cx="204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Neurociências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44C179D-2924-4C75-8DB1-C5F6F0D6818B}"/>
              </a:ext>
            </a:extLst>
          </p:cNvPr>
          <p:cNvSpPr txBox="1"/>
          <p:nvPr/>
        </p:nvSpPr>
        <p:spPr>
          <a:xfrm>
            <a:off x="935522" y="6045696"/>
            <a:ext cx="150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Psicologia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2A3F1E2-F492-4E50-9AA6-746A97B7D42B}"/>
              </a:ext>
            </a:extLst>
          </p:cNvPr>
          <p:cNvSpPr txBox="1"/>
          <p:nvPr/>
        </p:nvSpPr>
        <p:spPr>
          <a:xfrm>
            <a:off x="2780399" y="6045696"/>
            <a:ext cx="347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Ciência da Computação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380077C-D3CA-43D1-978B-C21BCC4571FD}"/>
              </a:ext>
            </a:extLst>
          </p:cNvPr>
          <p:cNvSpPr txBox="1"/>
          <p:nvPr/>
        </p:nvSpPr>
        <p:spPr>
          <a:xfrm>
            <a:off x="6096000" y="6045696"/>
            <a:ext cx="188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Linguística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3C3F8E8-EAF1-4704-BD61-8D1F3643D078}"/>
              </a:ext>
            </a:extLst>
          </p:cNvPr>
          <p:cNvSpPr txBox="1"/>
          <p:nvPr/>
        </p:nvSpPr>
        <p:spPr>
          <a:xfrm>
            <a:off x="703427" y="549934"/>
            <a:ext cx="10498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Disciplinas que contribuíram para a Inteligência Artificial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35473C7-5868-4009-826D-D17E976AD230}"/>
              </a:ext>
            </a:extLst>
          </p:cNvPr>
          <p:cNvSpPr txBox="1"/>
          <p:nvPr/>
        </p:nvSpPr>
        <p:spPr>
          <a:xfrm>
            <a:off x="7755074" y="6191817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(RUSSELL; NORVIG, 2013).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3384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AE76D9-80EE-44AA-847A-C41BD4308341}"/>
              </a:ext>
            </a:extLst>
          </p:cNvPr>
          <p:cNvSpPr txBox="1"/>
          <p:nvPr/>
        </p:nvSpPr>
        <p:spPr>
          <a:xfrm>
            <a:off x="4791157" y="5064448"/>
            <a:ext cx="260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/>
              <a:t>(RUSSELL; NORVIG, 2013).</a:t>
            </a:r>
            <a:endParaRPr lang="pt-BR" dirty="0"/>
          </a:p>
        </p:txBody>
      </p:sp>
      <p:graphicFrame>
        <p:nvGraphicFramePr>
          <p:cNvPr id="3" name="Tabela 5">
            <a:extLst>
              <a:ext uri="{FF2B5EF4-FFF2-40B4-BE49-F238E27FC236}">
                <a16:creationId xmlns:a16="http://schemas.microsoft.com/office/drawing/2014/main" id="{85FE732E-BEE2-454D-BC4C-C2D0EFBCC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638325"/>
              </p:ext>
            </p:extLst>
          </p:nvPr>
        </p:nvGraphicFramePr>
        <p:xfrm>
          <a:off x="939115" y="1049213"/>
          <a:ext cx="10743898" cy="400099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63328">
                  <a:extLst>
                    <a:ext uri="{9D8B030D-6E8A-4147-A177-3AD203B41FA5}">
                      <a16:colId xmlns:a16="http://schemas.microsoft.com/office/drawing/2014/main" val="4097099607"/>
                    </a:ext>
                  </a:extLst>
                </a:gridCol>
                <a:gridCol w="7580570">
                  <a:extLst>
                    <a:ext uri="{9D8B030D-6E8A-4147-A177-3AD203B41FA5}">
                      <a16:colId xmlns:a16="http://schemas.microsoft.com/office/drawing/2014/main" val="1978541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Disciplina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Perguntas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121047"/>
                  </a:ext>
                </a:extLst>
              </a:tr>
              <a:tr h="8000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 onde vem o conhecimento?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 o conhecimento conduz à ação?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312973"/>
                  </a:ext>
                </a:extLst>
              </a:tr>
              <a:tr h="8279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que pode ser computado?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 raciocinamos com informações incertas?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97010"/>
                  </a:ext>
                </a:extLst>
              </a:tr>
              <a:tr h="8279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 devemos tomar decisões para maximizar a recompensa?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 devemos fazer isso quando a recompensa pode estar distante no futuro?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493578"/>
                  </a:ext>
                </a:extLst>
              </a:tr>
              <a:tr h="9519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 o cérebro processa informações?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96679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2B199FC5-F5BE-441F-89B7-6BFF614D9B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2232" y="1739095"/>
            <a:ext cx="448434" cy="44843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14468F4-BCB1-40F4-88DD-0D1A00F56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8461" y="2603533"/>
            <a:ext cx="448434" cy="44843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FD06487-1DA2-43B3-A91A-A9167E92AB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4691" y="3525979"/>
            <a:ext cx="535975" cy="53597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68E3AF2-FC11-4A80-A743-AE16ACB763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2144690" y="4404003"/>
            <a:ext cx="535975" cy="5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35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AE76D9-80EE-44AA-847A-C41BD4308341}"/>
              </a:ext>
            </a:extLst>
          </p:cNvPr>
          <p:cNvSpPr txBox="1"/>
          <p:nvPr/>
        </p:nvSpPr>
        <p:spPr>
          <a:xfrm>
            <a:off x="4655232" y="4901909"/>
            <a:ext cx="260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/>
              <a:t>(RUSSELL; NORVIG, 2013).</a:t>
            </a:r>
            <a:endParaRPr lang="pt-BR" dirty="0"/>
          </a:p>
        </p:txBody>
      </p:sp>
      <p:graphicFrame>
        <p:nvGraphicFramePr>
          <p:cNvPr id="3" name="Tabela 5">
            <a:extLst>
              <a:ext uri="{FF2B5EF4-FFF2-40B4-BE49-F238E27FC236}">
                <a16:creationId xmlns:a16="http://schemas.microsoft.com/office/drawing/2014/main" id="{85FE732E-BEE2-454D-BC4C-C2D0EFBCC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182890"/>
              </p:ext>
            </p:extLst>
          </p:nvPr>
        </p:nvGraphicFramePr>
        <p:xfrm>
          <a:off x="724051" y="1900904"/>
          <a:ext cx="10743898" cy="290952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63328">
                  <a:extLst>
                    <a:ext uri="{9D8B030D-6E8A-4147-A177-3AD203B41FA5}">
                      <a16:colId xmlns:a16="http://schemas.microsoft.com/office/drawing/2014/main" val="4097099607"/>
                    </a:ext>
                  </a:extLst>
                </a:gridCol>
                <a:gridCol w="7580570">
                  <a:extLst>
                    <a:ext uri="{9D8B030D-6E8A-4147-A177-3AD203B41FA5}">
                      <a16:colId xmlns:a16="http://schemas.microsoft.com/office/drawing/2014/main" val="1978541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Disciplina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Perguntas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121047"/>
                  </a:ext>
                </a:extLst>
              </a:tr>
              <a:tr h="8000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Como os seres humanos e os animais pensam e agem?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312973"/>
                  </a:ext>
                </a:extLst>
              </a:tr>
              <a:tr h="8279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Como podemos construir um computador eficiente? 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97010"/>
                  </a:ext>
                </a:extLst>
              </a:tr>
              <a:tr h="8279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dirty="0"/>
                        <a:t>Como a linguagem se relaciona com o pensamento?</a:t>
                      </a:r>
                      <a:endParaRPr lang="pt-BR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493578"/>
                  </a:ext>
                </a:extLst>
              </a:tr>
            </a:tbl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E4C8EA3E-F460-4FC0-95A1-AA63F120E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4629" y="2504482"/>
            <a:ext cx="505970" cy="50597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1E30D9B-5605-4898-BA4C-0B9E9D62A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9632" y="3394026"/>
            <a:ext cx="505970" cy="50597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9A4A5FD-FA73-4FA0-A70A-FD5403344B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9632" y="4199865"/>
            <a:ext cx="505970" cy="5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034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1177</Words>
  <Application>Microsoft Office PowerPoint</Application>
  <PresentationFormat>Widescreen</PresentationFormat>
  <Paragraphs>222</Paragraphs>
  <Slides>34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4" baseType="lpstr">
      <vt:lpstr>Arial</vt:lpstr>
      <vt:lpstr>Branding Black</vt:lpstr>
      <vt:lpstr>Calibri</vt:lpstr>
      <vt:lpstr>Calibri Light</vt:lpstr>
      <vt:lpstr>Cambria Math</vt:lpstr>
      <vt:lpstr>Söhne</vt:lpstr>
      <vt:lpstr>Times New Roman</vt:lpstr>
      <vt:lpstr>Verdana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Sergio</dc:creator>
  <cp:lastModifiedBy>Paulo Sergio</cp:lastModifiedBy>
  <cp:revision>237</cp:revision>
  <dcterms:created xsi:type="dcterms:W3CDTF">2023-02-22T21:09:08Z</dcterms:created>
  <dcterms:modified xsi:type="dcterms:W3CDTF">2024-03-06T00:04:23Z</dcterms:modified>
</cp:coreProperties>
</file>